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6" r:id="rId5"/>
    <p:sldId id="3353" r:id="rId6"/>
    <p:sldId id="3355" r:id="rId7"/>
    <p:sldId id="4431" r:id="rId8"/>
    <p:sldId id="3322" r:id="rId9"/>
    <p:sldId id="4434" r:id="rId10"/>
    <p:sldId id="268" r:id="rId11"/>
    <p:sldId id="3317" r:id="rId12"/>
    <p:sldId id="3358" r:id="rId13"/>
    <p:sldId id="3308" r:id="rId14"/>
    <p:sldId id="335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2">
          <p15:clr>
            <a:srgbClr val="A4A3A4"/>
          </p15:clr>
        </p15:guide>
        <p15:guide id="2" orient="horz" pos="2685">
          <p15:clr>
            <a:srgbClr val="A4A3A4"/>
          </p15:clr>
        </p15:guide>
        <p15:guide id="3" pos="2879">
          <p15:clr>
            <a:srgbClr val="A4A3A4"/>
          </p15:clr>
        </p15:guide>
        <p15:guide id="4" pos="3027">
          <p15:clr>
            <a:srgbClr val="A4A3A4"/>
          </p15:clr>
        </p15:guide>
        <p15:guide id="5" pos="5533">
          <p15:clr>
            <a:srgbClr val="A4A3A4"/>
          </p15:clr>
        </p15:guide>
        <p15:guide id="6" pos="2733">
          <p15:clr>
            <a:srgbClr val="A4A3A4"/>
          </p15:clr>
        </p15:guide>
        <p15:guide id="7" pos="2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Flynn" initials="MF" lastIdx="1" clrIdx="0">
    <p:extLst>
      <p:ext uri="{19B8F6BF-5375-455C-9EA6-DF929625EA0E}">
        <p15:presenceInfo xmlns:p15="http://schemas.microsoft.com/office/powerpoint/2012/main" userId="S::mark@arthealthsolutions.com::e86fdea6-7dc1-4330-ae6d-c7c24cde4250" providerId="AD"/>
      </p:ext>
    </p:extLst>
  </p:cmAuthor>
  <p:cmAuthor id="2" name="Josh Jackman" initials="JJ" lastIdx="13" clrIdx="1">
    <p:extLst>
      <p:ext uri="{19B8F6BF-5375-455C-9EA6-DF929625EA0E}">
        <p15:presenceInfo xmlns:p15="http://schemas.microsoft.com/office/powerpoint/2012/main" userId="Josh Jackman" providerId="None"/>
      </p:ext>
    </p:extLst>
  </p:cmAuthor>
  <p:cmAuthor id="3" name="Lauren Gourlay" initials="LG" lastIdx="1" clrIdx="2">
    <p:extLst>
      <p:ext uri="{19B8F6BF-5375-455C-9EA6-DF929625EA0E}">
        <p15:presenceInfo xmlns:p15="http://schemas.microsoft.com/office/powerpoint/2012/main" userId="Lauren Gourlay" providerId="None"/>
      </p:ext>
    </p:extLst>
  </p:cmAuthor>
  <p:cmAuthor id="4" name="Phillip Bell" initials="PB" lastIdx="5" clrIdx="3">
    <p:extLst>
      <p:ext uri="{19B8F6BF-5375-455C-9EA6-DF929625EA0E}">
        <p15:presenceInfo xmlns:p15="http://schemas.microsoft.com/office/powerpoint/2012/main" userId="c8bedf35133a75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633"/>
    <a:srgbClr val="071E3B"/>
    <a:srgbClr val="000000"/>
    <a:srgbClr val="FF4040"/>
    <a:srgbClr val="008A00"/>
    <a:srgbClr val="FF0000"/>
    <a:srgbClr val="3A7013"/>
    <a:srgbClr val="006800"/>
    <a:srgbClr val="D5D1CE"/>
    <a:srgbClr val="FF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3BF3C-5332-474F-A52F-240DAC1C3034}" v="2" dt="2020-09-15T09:12:2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752"/>
        <p:guide orient="horz" pos="2685"/>
        <p:guide pos="2879"/>
        <p:guide pos="3027"/>
        <p:guide pos="5533"/>
        <p:guide pos="2733"/>
        <p:guide pos="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Jackman" userId="38c6022a-15a8-4957-9ad0-b709f7b59148" providerId="ADAL" clId="{3CE3BF3C-5332-474F-A52F-240DAC1C3034}"/>
    <pc:docChg chg="undo custSel modSld">
      <pc:chgData name="Josh Jackman" userId="38c6022a-15a8-4957-9ad0-b709f7b59148" providerId="ADAL" clId="{3CE3BF3C-5332-474F-A52F-240DAC1C3034}" dt="2020-09-15T09:14:30.836" v="107" actId="20577"/>
      <pc:docMkLst>
        <pc:docMk/>
      </pc:docMkLst>
      <pc:sldChg chg="modSp mod">
        <pc:chgData name="Josh Jackman" userId="38c6022a-15a8-4957-9ad0-b709f7b59148" providerId="ADAL" clId="{3CE3BF3C-5332-474F-A52F-240DAC1C3034}" dt="2020-09-15T09:14:30.836" v="107" actId="20577"/>
        <pc:sldMkLst>
          <pc:docMk/>
          <pc:sldMk cId="3181495832" sldId="3353"/>
        </pc:sldMkLst>
        <pc:spChg chg="mod">
          <ac:chgData name="Josh Jackman" userId="38c6022a-15a8-4957-9ad0-b709f7b59148" providerId="ADAL" clId="{3CE3BF3C-5332-474F-A52F-240DAC1C3034}" dt="2020-09-15T09:14:30.836" v="107" actId="20577"/>
          <ac:spMkLst>
            <pc:docMk/>
            <pc:sldMk cId="3181495832" sldId="3353"/>
            <ac:spMk id="2" creationId="{14B31981-74C5-4E75-942F-3CCDD70C4C7A}"/>
          </ac:spMkLst>
        </pc:spChg>
      </pc:sldChg>
      <pc:sldChg chg="addSp delSp modSp mod">
        <pc:chgData name="Josh Jackman" userId="38c6022a-15a8-4957-9ad0-b709f7b59148" providerId="ADAL" clId="{3CE3BF3C-5332-474F-A52F-240DAC1C3034}" dt="2020-09-15T09:13:45.289" v="79" actId="478"/>
        <pc:sldMkLst>
          <pc:docMk/>
          <pc:sldMk cId="189442459" sldId="3358"/>
        </pc:sldMkLst>
        <pc:spChg chg="add del mod">
          <ac:chgData name="Josh Jackman" userId="38c6022a-15a8-4957-9ad0-b709f7b59148" providerId="ADAL" clId="{3CE3BF3C-5332-474F-A52F-240DAC1C3034}" dt="2020-09-15T09:11:37.426" v="6" actId="478"/>
          <ac:spMkLst>
            <pc:docMk/>
            <pc:sldMk cId="189442459" sldId="3358"/>
            <ac:spMk id="2" creationId="{24F25895-C708-4C1E-AE0E-8593EC9E2E45}"/>
          </ac:spMkLst>
        </pc:spChg>
        <pc:spChg chg="mod ord">
          <ac:chgData name="Josh Jackman" userId="38c6022a-15a8-4957-9ad0-b709f7b59148" providerId="ADAL" clId="{3CE3BF3C-5332-474F-A52F-240DAC1C3034}" dt="2020-09-15T09:12:01.234" v="11" actId="1076"/>
          <ac:spMkLst>
            <pc:docMk/>
            <pc:sldMk cId="189442459" sldId="3358"/>
            <ac:spMk id="7" creationId="{865CAA68-8FA2-314A-ADB8-4461C2E16553}"/>
          </ac:spMkLst>
        </pc:spChg>
        <pc:spChg chg="add mod">
          <ac:chgData name="Josh Jackman" userId="38c6022a-15a8-4957-9ad0-b709f7b59148" providerId="ADAL" clId="{3CE3BF3C-5332-474F-A52F-240DAC1C3034}" dt="2020-09-15T09:12:28.351" v="15" actId="1076"/>
          <ac:spMkLst>
            <pc:docMk/>
            <pc:sldMk cId="189442459" sldId="3358"/>
            <ac:spMk id="29" creationId="{BA4C3ED0-6F38-4EAF-947B-16E55460A2FF}"/>
          </ac:spMkLst>
        </pc:spChg>
        <pc:spChg chg="mod">
          <ac:chgData name="Josh Jackman" userId="38c6022a-15a8-4957-9ad0-b709f7b59148" providerId="ADAL" clId="{3CE3BF3C-5332-474F-A52F-240DAC1C3034}" dt="2020-09-15T09:13:25.535" v="27" actId="1035"/>
          <ac:spMkLst>
            <pc:docMk/>
            <pc:sldMk cId="189442459" sldId="3358"/>
            <ac:spMk id="73" creationId="{D62134A3-258B-4156-B339-3A7EE25F00F4}"/>
          </ac:spMkLst>
        </pc:spChg>
        <pc:spChg chg="mod">
          <ac:chgData name="Josh Jackman" userId="38c6022a-15a8-4957-9ad0-b709f7b59148" providerId="ADAL" clId="{3CE3BF3C-5332-474F-A52F-240DAC1C3034}" dt="2020-09-15T09:13:25.535" v="27" actId="1035"/>
          <ac:spMkLst>
            <pc:docMk/>
            <pc:sldMk cId="189442459" sldId="3358"/>
            <ac:spMk id="74" creationId="{EBCC21B7-3F31-4E49-AFC0-CE27C8D1E1B8}"/>
          </ac:spMkLst>
        </pc:spChg>
        <pc:spChg chg="mod">
          <ac:chgData name="Josh Jackman" userId="38c6022a-15a8-4957-9ad0-b709f7b59148" providerId="ADAL" clId="{3CE3BF3C-5332-474F-A52F-240DAC1C3034}" dt="2020-09-15T09:13:25.535" v="27" actId="1035"/>
          <ac:spMkLst>
            <pc:docMk/>
            <pc:sldMk cId="189442459" sldId="3358"/>
            <ac:spMk id="76" creationId="{7FBD1C7F-2F62-4835-981E-0DB547C470EA}"/>
          </ac:spMkLst>
        </pc:spChg>
        <pc:spChg chg="mod">
          <ac:chgData name="Josh Jackman" userId="38c6022a-15a8-4957-9ad0-b709f7b59148" providerId="ADAL" clId="{3CE3BF3C-5332-474F-A52F-240DAC1C3034}" dt="2020-09-15T09:13:32.086" v="46" actId="1035"/>
          <ac:spMkLst>
            <pc:docMk/>
            <pc:sldMk cId="189442459" sldId="3358"/>
            <ac:spMk id="77" creationId="{55130860-4EA7-422F-913B-94097601F0C4}"/>
          </ac:spMkLst>
        </pc:spChg>
        <pc:spChg chg="mod">
          <ac:chgData name="Josh Jackman" userId="38c6022a-15a8-4957-9ad0-b709f7b59148" providerId="ADAL" clId="{3CE3BF3C-5332-474F-A52F-240DAC1C3034}" dt="2020-09-15T09:13:32.086" v="46" actId="1035"/>
          <ac:spMkLst>
            <pc:docMk/>
            <pc:sldMk cId="189442459" sldId="3358"/>
            <ac:spMk id="78" creationId="{DC7DB9D9-FE78-4B34-B8B2-1FF0B71776CE}"/>
          </ac:spMkLst>
        </pc:spChg>
        <pc:spChg chg="mod">
          <ac:chgData name="Josh Jackman" userId="38c6022a-15a8-4957-9ad0-b709f7b59148" providerId="ADAL" clId="{3CE3BF3C-5332-474F-A52F-240DAC1C3034}" dt="2020-09-15T09:13:32.086" v="46" actId="1035"/>
          <ac:spMkLst>
            <pc:docMk/>
            <pc:sldMk cId="189442459" sldId="3358"/>
            <ac:spMk id="79" creationId="{256ECB35-E4B7-4060-9244-3244234E2C7D}"/>
          </ac:spMkLst>
        </pc:spChg>
        <pc:spChg chg="mod">
          <ac:chgData name="Josh Jackman" userId="38c6022a-15a8-4957-9ad0-b709f7b59148" providerId="ADAL" clId="{3CE3BF3C-5332-474F-A52F-240DAC1C3034}" dt="2020-09-15T09:13:32.086" v="46" actId="1035"/>
          <ac:spMkLst>
            <pc:docMk/>
            <pc:sldMk cId="189442459" sldId="3358"/>
            <ac:spMk id="80" creationId="{8270619B-10B2-49F0-BF39-03F067F015B9}"/>
          </ac:spMkLst>
        </pc:spChg>
        <pc:spChg chg="mod">
          <ac:chgData name="Josh Jackman" userId="38c6022a-15a8-4957-9ad0-b709f7b59148" providerId="ADAL" clId="{3CE3BF3C-5332-474F-A52F-240DAC1C3034}" dt="2020-09-15T09:13:40.849" v="78" actId="1036"/>
          <ac:spMkLst>
            <pc:docMk/>
            <pc:sldMk cId="189442459" sldId="3358"/>
            <ac:spMk id="81" creationId="{22CF4D34-757A-48F4-BFDF-AC446005ECB5}"/>
          </ac:spMkLst>
        </pc:spChg>
        <pc:spChg chg="mod">
          <ac:chgData name="Josh Jackman" userId="38c6022a-15a8-4957-9ad0-b709f7b59148" providerId="ADAL" clId="{3CE3BF3C-5332-474F-A52F-240DAC1C3034}" dt="2020-09-15T09:13:40.849" v="78" actId="1036"/>
          <ac:spMkLst>
            <pc:docMk/>
            <pc:sldMk cId="189442459" sldId="3358"/>
            <ac:spMk id="82" creationId="{E4681BAA-AD60-42DF-ADCD-C37C44B94B43}"/>
          </ac:spMkLst>
        </pc:spChg>
        <pc:spChg chg="mod">
          <ac:chgData name="Josh Jackman" userId="38c6022a-15a8-4957-9ad0-b709f7b59148" providerId="ADAL" clId="{3CE3BF3C-5332-474F-A52F-240DAC1C3034}" dt="2020-09-15T09:13:40.849" v="78" actId="1036"/>
          <ac:spMkLst>
            <pc:docMk/>
            <pc:sldMk cId="189442459" sldId="3358"/>
            <ac:spMk id="83" creationId="{6DF26D0F-ACF9-4842-8F88-CA2B97E1CCE1}"/>
          </ac:spMkLst>
        </pc:spChg>
        <pc:spChg chg="mod">
          <ac:chgData name="Josh Jackman" userId="38c6022a-15a8-4957-9ad0-b709f7b59148" providerId="ADAL" clId="{3CE3BF3C-5332-474F-A52F-240DAC1C3034}" dt="2020-09-15T09:13:40.849" v="78" actId="1036"/>
          <ac:spMkLst>
            <pc:docMk/>
            <pc:sldMk cId="189442459" sldId="3358"/>
            <ac:spMk id="84" creationId="{5BC6B631-3F25-4307-9FB8-6346C659ABB5}"/>
          </ac:spMkLst>
        </pc:spChg>
        <pc:picChg chg="add del">
          <ac:chgData name="Josh Jackman" userId="38c6022a-15a8-4957-9ad0-b709f7b59148" providerId="ADAL" clId="{3CE3BF3C-5332-474F-A52F-240DAC1C3034}" dt="2020-09-15T09:11:46.352" v="8" actId="478"/>
          <ac:picMkLst>
            <pc:docMk/>
            <pc:sldMk cId="189442459" sldId="3358"/>
            <ac:picMk id="4" creationId="{8A96EA37-C17B-4004-BA9D-330790E0C28B}"/>
          </ac:picMkLst>
        </pc:picChg>
        <pc:picChg chg="add mod">
          <ac:chgData name="Josh Jackman" userId="38c6022a-15a8-4957-9ad0-b709f7b59148" providerId="ADAL" clId="{3CE3BF3C-5332-474F-A52F-240DAC1C3034}" dt="2020-09-15T09:12:14.487" v="13" actId="1076"/>
          <ac:picMkLst>
            <pc:docMk/>
            <pc:sldMk cId="189442459" sldId="3358"/>
            <ac:picMk id="6" creationId="{F54FB929-4DBF-40C6-A1F7-E27ACA70FF18}"/>
          </ac:picMkLst>
        </pc:picChg>
        <pc:picChg chg="add mod">
          <ac:chgData name="Josh Jackman" userId="38c6022a-15a8-4957-9ad0-b709f7b59148" providerId="ADAL" clId="{3CE3BF3C-5332-474F-A52F-240DAC1C3034}" dt="2020-09-15T09:11:58.526" v="9"/>
          <ac:picMkLst>
            <pc:docMk/>
            <pc:sldMk cId="189442459" sldId="3358"/>
            <ac:picMk id="26" creationId="{EC5F340C-D1EA-4710-87BA-7F758F562D8E}"/>
          </ac:picMkLst>
        </pc:picChg>
        <pc:picChg chg="mod">
          <ac:chgData name="Josh Jackman" userId="38c6022a-15a8-4957-9ad0-b709f7b59148" providerId="ADAL" clId="{3CE3BF3C-5332-474F-A52F-240DAC1C3034}" dt="2020-09-15T09:13:25.535" v="27" actId="1035"/>
          <ac:picMkLst>
            <pc:docMk/>
            <pc:sldMk cId="189442459" sldId="3358"/>
            <ac:picMk id="94" creationId="{83CD88AA-8943-4BA2-9729-99272E98EF96}"/>
          </ac:picMkLst>
        </pc:picChg>
        <pc:picChg chg="mod">
          <ac:chgData name="Josh Jackman" userId="38c6022a-15a8-4957-9ad0-b709f7b59148" providerId="ADAL" clId="{3CE3BF3C-5332-474F-A52F-240DAC1C3034}" dt="2020-09-15T09:13:40.849" v="78" actId="1036"/>
          <ac:picMkLst>
            <pc:docMk/>
            <pc:sldMk cId="189442459" sldId="3358"/>
            <ac:picMk id="97" creationId="{03091C6A-4987-465B-96BE-CFB6F08FC3D0}"/>
          </ac:picMkLst>
        </pc:picChg>
        <pc:picChg chg="mod">
          <ac:chgData name="Josh Jackman" userId="38c6022a-15a8-4957-9ad0-b709f7b59148" providerId="ADAL" clId="{3CE3BF3C-5332-474F-A52F-240DAC1C3034}" dt="2020-09-15T09:13:32.086" v="46" actId="1035"/>
          <ac:picMkLst>
            <pc:docMk/>
            <pc:sldMk cId="189442459" sldId="3358"/>
            <ac:picMk id="99" creationId="{C3ED70E6-D0F3-4A97-A3EC-61BB04E63A66}"/>
          </ac:picMkLst>
        </pc:picChg>
        <pc:cxnChg chg="del">
          <ac:chgData name="Josh Jackman" userId="38c6022a-15a8-4957-9ad0-b709f7b59148" providerId="ADAL" clId="{3CE3BF3C-5332-474F-A52F-240DAC1C3034}" dt="2020-09-15T09:13:45.289" v="79" actId="478"/>
          <ac:cxnSpMkLst>
            <pc:docMk/>
            <pc:sldMk cId="189442459" sldId="3358"/>
            <ac:cxnSpMk id="92" creationId="{DA511CBF-5518-4EDD-92A8-308D5B12485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8971-52B8-4C5A-99D8-986A596F2912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2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 Wellbeing: </a:t>
            </a:r>
            <a:r>
              <a:rPr lang="en-GB" sz="1200" i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This gives us a rich data source of physical activity, sleep and physiology data to understand employee wellbeing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Cognitive Performance: </a:t>
            </a:r>
            <a:r>
              <a:rPr lang="en-GB" sz="1200" i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This gives us a unique insight into what drives peak cognitive performance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Experience: </a:t>
            </a:r>
            <a:r>
              <a:rPr lang="en-GB" sz="1200" i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This is the chance to give your perspective on what is important to your wellbeing, performance and experience as an employee</a:t>
            </a:r>
            <a:endParaRPr lang="en-GB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r>
              <a:rPr lang="en-GB" dirty="0"/>
              <a:t>4. Note for Josh: </a:t>
            </a:r>
            <a:r>
              <a:rPr lang="en-GB" sz="1200" b="0" kern="0" dirty="0">
                <a:solidFill>
                  <a:srgbClr val="FFFFFF"/>
                </a:solidFill>
                <a:latin typeface="Arial"/>
              </a:rPr>
              <a:t>Mention/set expectation that Omics are scientifically valid tasks and are not necessarily designed to be fun!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6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2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8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/>
          <a:stretch/>
        </p:blipFill>
        <p:spPr>
          <a:xfrm>
            <a:off x="0" y="1065924"/>
            <a:ext cx="4102298" cy="3827396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96521" y="2068940"/>
            <a:ext cx="2876985" cy="100027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21" y="3427589"/>
            <a:ext cx="2554256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subheading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8" y="237109"/>
            <a:ext cx="146464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1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627200" y="1193800"/>
            <a:ext cx="5889600" cy="3312000"/>
          </a:xfrm>
          <a:prstGeom prst="rect">
            <a:avLst/>
          </a:prstGeo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No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3" y="1193239"/>
            <a:ext cx="3979484" cy="33101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193799"/>
            <a:ext cx="3982697" cy="330956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4124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193799"/>
            <a:ext cx="3982697" cy="330956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2" y="1190625"/>
            <a:ext cx="3986213" cy="3312741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16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2" y="1190625"/>
            <a:ext cx="3986213" cy="3312741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Picture Placehold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98800" y="1190626"/>
            <a:ext cx="3996794" cy="122872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2517776"/>
            <a:ext cx="3996266" cy="25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your image caption text here</a:t>
            </a:r>
          </a:p>
        </p:txBody>
      </p:sp>
      <p:sp>
        <p:nvSpPr>
          <p:cNvPr id="35" name="Picture Placeholder 8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798800" y="2922217"/>
            <a:ext cx="3996794" cy="122872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98800" y="4249367"/>
            <a:ext cx="3996266" cy="25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your image caption text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59152" y="4599183"/>
            <a:ext cx="84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 with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8193024" cy="400110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200" i="0">
                <a:solidFill>
                  <a:schemeClr val="bg2"/>
                </a:solidFill>
                <a:latin typeface="+mn-lt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840385"/>
            <a:ext cx="8196702" cy="82330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lnSpc>
                <a:spcPts val="5700"/>
              </a:lnSpc>
              <a:spcAft>
                <a:spcPts val="0"/>
              </a:spcAft>
              <a:buNone/>
              <a:defRPr sz="5500" b="1">
                <a:solidFill>
                  <a:schemeClr val="bg2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Heading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 with 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8193024" cy="400110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200" i="0">
                <a:solidFill>
                  <a:schemeClr val="tx1"/>
                </a:solidFill>
                <a:latin typeface="+mn-lt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840385"/>
            <a:ext cx="8196702" cy="82330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lnSpc>
                <a:spcPts val="5700"/>
              </a:lnSpc>
              <a:spcAft>
                <a:spcPts val="0"/>
              </a:spcAft>
              <a:buNone/>
              <a:defRPr sz="5500" b="1">
                <a:solidFill>
                  <a:schemeClr val="tx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Heading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1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NNOV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56840" y="2753758"/>
            <a:ext cx="7872760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>
                <a:solidFill>
                  <a:schemeClr val="accent5"/>
                </a:solidFill>
              </a:rPr>
              <a:t>Innovation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7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ERFORMANC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56840" y="2753758"/>
            <a:ext cx="7872760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>
                <a:solidFill>
                  <a:schemeClr val="accent4"/>
                </a:solidFill>
              </a:rPr>
              <a:t>Pe</a:t>
            </a:r>
            <a:r>
              <a:rPr lang="en-US" spc="500" baseline="0">
                <a:solidFill>
                  <a:schemeClr val="accent4"/>
                </a:solidFill>
              </a:rPr>
              <a:t>r</a:t>
            </a:r>
            <a:r>
              <a:rPr lang="en-US">
                <a:solidFill>
                  <a:schemeClr val="accent4"/>
                </a:solidFill>
              </a:rPr>
              <a:t>formance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6520" y="2402365"/>
            <a:ext cx="5042395" cy="66684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heading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20" y="3427590"/>
            <a:ext cx="5042395" cy="338554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subheading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8" y="237109"/>
            <a:ext cx="146464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2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TRU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56840" y="2753758"/>
            <a:ext cx="7872760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>
                <a:solidFill>
                  <a:schemeClr val="accent3"/>
                </a:solidFill>
              </a:rPr>
              <a:t>Trust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7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55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9D2C61-60D2-054A-9340-4D4AF51408F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1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2944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26532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6521" y="1109709"/>
            <a:ext cx="5042394" cy="66684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heading style</a:t>
            </a:r>
            <a:endParaRPr lang="en-GB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20" y="2134932"/>
            <a:ext cx="5009911" cy="338554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subheading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8" y="237109"/>
            <a:ext cx="1464646" cy="722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359152" y="1192388"/>
            <a:ext cx="8423275" cy="307005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4322020"/>
            <a:ext cx="8424000" cy="1231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 noChangeAspect="1"/>
          </p:cNvSpPr>
          <p:nvPr>
            <p:ph sz="quarter" idx="19"/>
          </p:nvPr>
        </p:nvSpPr>
        <p:spPr>
          <a:xfrm>
            <a:off x="360000" y="1539685"/>
            <a:ext cx="8418513" cy="2729104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9152" y="1191711"/>
            <a:ext cx="8418513" cy="338554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4322020"/>
            <a:ext cx="8424000" cy="1231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229687"/>
            <a:ext cx="8424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12"/>
          <p:cNvSpPr>
            <a:spLocks noGrp="1" noChangeAspect="1"/>
          </p:cNvSpPr>
          <p:nvPr>
            <p:ph sz="quarter" idx="17"/>
          </p:nvPr>
        </p:nvSpPr>
        <p:spPr>
          <a:xfrm>
            <a:off x="360000" y="1192389"/>
            <a:ext cx="8423275" cy="3076400"/>
          </a:xfrm>
          <a:prstGeom prst="rect">
            <a:avLst/>
          </a:prstGeom>
        </p:spPr>
        <p:txBody>
          <a:bodyPr lIns="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 noChangeAspect="1"/>
          </p:cNvSpPr>
          <p:nvPr>
            <p:ph sz="quarter" idx="18"/>
          </p:nvPr>
        </p:nvSpPr>
        <p:spPr>
          <a:xfrm>
            <a:off x="4805363" y="1193800"/>
            <a:ext cx="3978275" cy="3065463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9152" y="4229687"/>
            <a:ext cx="3979486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7217" y="4229687"/>
            <a:ext cx="399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1"/>
          <p:cNvSpPr>
            <a:spLocks noGrp="1" noChangeAspect="1"/>
          </p:cNvSpPr>
          <p:nvPr>
            <p:ph sz="quarter" idx="17"/>
          </p:nvPr>
        </p:nvSpPr>
        <p:spPr>
          <a:xfrm>
            <a:off x="360000" y="1193800"/>
            <a:ext cx="3973875" cy="3065463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60000" y="1194204"/>
            <a:ext cx="3973875" cy="338554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805363" y="1194204"/>
            <a:ext cx="3978275" cy="24622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7" name="Content Placeholder 11"/>
          <p:cNvSpPr>
            <a:spLocks noGrp="1" noChangeAspect="1"/>
          </p:cNvSpPr>
          <p:nvPr>
            <p:ph sz="quarter" idx="17"/>
          </p:nvPr>
        </p:nvSpPr>
        <p:spPr>
          <a:xfrm>
            <a:off x="360000" y="1516484"/>
            <a:ext cx="3973875" cy="2742779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3"/>
          <p:cNvSpPr>
            <a:spLocks noGrp="1" noChangeAspect="1"/>
          </p:cNvSpPr>
          <p:nvPr>
            <p:ph sz="quarter" idx="18"/>
          </p:nvPr>
        </p:nvSpPr>
        <p:spPr>
          <a:xfrm>
            <a:off x="4805363" y="1516484"/>
            <a:ext cx="3978275" cy="2745954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0000" y="4229687"/>
            <a:ext cx="3973875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8800" y="4229687"/>
            <a:ext cx="3984838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363400" y="1193800"/>
            <a:ext cx="4417200" cy="3311525"/>
          </a:xfrm>
          <a:prstGeom prst="rect">
            <a:avLst/>
          </a:prstGeo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152" y="4704001"/>
            <a:ext cx="2565024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16x9 core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3029" y="4704001"/>
            <a:ext cx="830123" cy="273844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4704001"/>
            <a:ext cx="3164730" cy="273844"/>
          </a:xfrm>
          <a:prstGeom prst="rect">
            <a:avLst/>
          </a:prstGeom>
        </p:spPr>
        <p:txBody>
          <a:bodyPr vert="horz" lIns="72000" tIns="0" rIns="72000" bIns="0" rtlCol="0" anchor="t" anchorCtr="1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Insert your date / confidentiality text here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152" y="4599183"/>
            <a:ext cx="84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59152" y="1078541"/>
            <a:ext cx="842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59" r:id="rId3"/>
    <p:sldLayoutId id="2147483663" r:id="rId4"/>
    <p:sldLayoutId id="2147483665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730" r:id="rId11"/>
    <p:sldLayoutId id="2147483728" r:id="rId12"/>
    <p:sldLayoutId id="2147483673" r:id="rId13"/>
    <p:sldLayoutId id="2147483674" r:id="rId14"/>
    <p:sldLayoutId id="2147483675" r:id="rId15"/>
    <p:sldLayoutId id="2147483747" r:id="rId16"/>
    <p:sldLayoutId id="2147483760" r:id="rId17"/>
    <p:sldLayoutId id="2147483723" r:id="rId18"/>
    <p:sldLayoutId id="2147483724" r:id="rId19"/>
    <p:sldLayoutId id="2147483725" r:id="rId20"/>
    <p:sldLayoutId id="2147483761" r:id="rId21"/>
    <p:sldLayoutId id="2147483762" r:id="rId22"/>
    <p:sldLayoutId id="2147483763" r:id="rId2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6521" y="2402365"/>
            <a:ext cx="2876985" cy="666849"/>
          </a:xfrm>
        </p:spPr>
        <p:txBody>
          <a:bodyPr/>
          <a:lstStyle/>
          <a:p>
            <a:r>
              <a:rPr lang="en-US" dirty="0"/>
              <a:t>Performance Insights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32B44CE-DF19-4D8A-BF91-B38FAA9108CE}"/>
              </a:ext>
            </a:extLst>
          </p:cNvPr>
          <p:cNvSpPr txBox="1">
            <a:spLocks/>
          </p:cNvSpPr>
          <p:nvPr/>
        </p:nvSpPr>
        <p:spPr>
          <a:xfrm>
            <a:off x="296521" y="3366212"/>
            <a:ext cx="2876985" cy="30848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/>
              <a:t>Bangalore PTT – Town Hall</a:t>
            </a:r>
          </a:p>
        </p:txBody>
      </p:sp>
    </p:spTree>
    <p:extLst>
      <p:ext uri="{BB962C8B-B14F-4D97-AF65-F5344CB8AC3E}">
        <p14:creationId xmlns:p14="http://schemas.microsoft.com/office/powerpoint/2010/main" val="90600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3ADB297-86FB-DA4B-850B-EC2B86C4AFA4}"/>
              </a:ext>
            </a:extLst>
          </p:cNvPr>
          <p:cNvCxnSpPr/>
          <p:nvPr/>
        </p:nvCxnSpPr>
        <p:spPr>
          <a:xfrm flipH="1" flipV="1">
            <a:off x="1244762" y="1753431"/>
            <a:ext cx="0" cy="1074520"/>
          </a:xfrm>
          <a:prstGeom prst="line">
            <a:avLst/>
          </a:prstGeom>
          <a:ln w="50800" cap="rnd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9E68BF-76EB-AD47-B260-936971C43BD9}"/>
              </a:ext>
            </a:extLst>
          </p:cNvPr>
          <p:cNvCxnSpPr/>
          <p:nvPr/>
        </p:nvCxnSpPr>
        <p:spPr>
          <a:xfrm flipH="1" flipV="1">
            <a:off x="3432397" y="1753431"/>
            <a:ext cx="0" cy="1074520"/>
          </a:xfrm>
          <a:prstGeom prst="line">
            <a:avLst/>
          </a:prstGeom>
          <a:ln w="50800" cap="rnd" cmpd="sng"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2A0A882-7675-7A44-A35D-FD2CEB5B5271}"/>
              </a:ext>
            </a:extLst>
          </p:cNvPr>
          <p:cNvCxnSpPr/>
          <p:nvPr/>
        </p:nvCxnSpPr>
        <p:spPr>
          <a:xfrm flipH="1" flipV="1">
            <a:off x="5620033" y="1737315"/>
            <a:ext cx="0" cy="1074520"/>
          </a:xfrm>
          <a:prstGeom prst="line">
            <a:avLst/>
          </a:prstGeom>
          <a:ln w="50800" cap="rnd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1F4CA9-0CF8-414B-9251-BB7F125597DD}"/>
              </a:ext>
            </a:extLst>
          </p:cNvPr>
          <p:cNvCxnSpPr/>
          <p:nvPr/>
        </p:nvCxnSpPr>
        <p:spPr>
          <a:xfrm flipH="1" flipV="1">
            <a:off x="7722315" y="1713835"/>
            <a:ext cx="0" cy="1074520"/>
          </a:xfrm>
          <a:prstGeom prst="line">
            <a:avLst/>
          </a:prstGeom>
          <a:ln w="50800" cap="rnd" cmpd="sng">
            <a:solidFill>
              <a:schemeClr val="accent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hevron 35">
            <a:extLst>
              <a:ext uri="{FF2B5EF4-FFF2-40B4-BE49-F238E27FC236}">
                <a16:creationId xmlns:a16="http://schemas.microsoft.com/office/drawing/2014/main" id="{71324BC8-C76A-284E-AA83-724D50E74DDE}"/>
              </a:ext>
            </a:extLst>
          </p:cNvPr>
          <p:cNvSpPr/>
          <p:nvPr/>
        </p:nvSpPr>
        <p:spPr>
          <a:xfrm>
            <a:off x="6718682" y="2283298"/>
            <a:ext cx="2305479" cy="609441"/>
          </a:xfrm>
          <a:prstGeom prst="chevron">
            <a:avLst>
              <a:gd name="adj" fmla="val 32323"/>
            </a:avLst>
          </a:prstGeom>
          <a:solidFill>
            <a:schemeClr val="accent4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37" name="Chevron 36">
            <a:extLst>
              <a:ext uri="{FF2B5EF4-FFF2-40B4-BE49-F238E27FC236}">
                <a16:creationId xmlns:a16="http://schemas.microsoft.com/office/drawing/2014/main" id="{0E5E7061-099A-8449-A944-5D9023EAF88D}"/>
              </a:ext>
            </a:extLst>
          </p:cNvPr>
          <p:cNvSpPr/>
          <p:nvPr/>
        </p:nvSpPr>
        <p:spPr>
          <a:xfrm>
            <a:off x="4543980" y="2283297"/>
            <a:ext cx="2305479" cy="609441"/>
          </a:xfrm>
          <a:prstGeom prst="chevron">
            <a:avLst>
              <a:gd name="adj" fmla="val 32323"/>
            </a:avLst>
          </a:prstGeom>
          <a:solidFill>
            <a:schemeClr val="accent3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39" name="Chevron 38">
            <a:extLst>
              <a:ext uri="{FF2B5EF4-FFF2-40B4-BE49-F238E27FC236}">
                <a16:creationId xmlns:a16="http://schemas.microsoft.com/office/drawing/2014/main" id="{6663203B-A914-F04A-819A-CBCB14B04C5B}"/>
              </a:ext>
            </a:extLst>
          </p:cNvPr>
          <p:cNvSpPr/>
          <p:nvPr/>
        </p:nvSpPr>
        <p:spPr>
          <a:xfrm>
            <a:off x="2368380" y="2283298"/>
            <a:ext cx="2305479" cy="609441"/>
          </a:xfrm>
          <a:prstGeom prst="chevron">
            <a:avLst>
              <a:gd name="adj" fmla="val 32323"/>
            </a:avLst>
          </a:pr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F31F407-0586-9247-8749-6B5BF6B8242D}"/>
              </a:ext>
            </a:extLst>
          </p:cNvPr>
          <p:cNvSpPr/>
          <p:nvPr/>
        </p:nvSpPr>
        <p:spPr>
          <a:xfrm>
            <a:off x="979286" y="1262075"/>
            <a:ext cx="530952" cy="5309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latin typeface="Noto Sans ExtraLight" panose="020B0302040504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7DA4967-C058-494D-A352-9788F6DB19FC}"/>
              </a:ext>
            </a:extLst>
          </p:cNvPr>
          <p:cNvSpPr/>
          <p:nvPr/>
        </p:nvSpPr>
        <p:spPr>
          <a:xfrm>
            <a:off x="3166922" y="1262075"/>
            <a:ext cx="530952" cy="53095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B5B750-AB14-F547-BEE5-97E62CE52BFD}"/>
              </a:ext>
            </a:extLst>
          </p:cNvPr>
          <p:cNvSpPr/>
          <p:nvPr/>
        </p:nvSpPr>
        <p:spPr>
          <a:xfrm>
            <a:off x="5354558" y="1245959"/>
            <a:ext cx="530952" cy="53095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324F78-DAE4-3D46-B9D1-B8455311AC3C}"/>
              </a:ext>
            </a:extLst>
          </p:cNvPr>
          <p:cNvSpPr/>
          <p:nvPr/>
        </p:nvSpPr>
        <p:spPr>
          <a:xfrm>
            <a:off x="7456839" y="1222479"/>
            <a:ext cx="530952" cy="53095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50" name="Chevron 49">
            <a:extLst>
              <a:ext uri="{FF2B5EF4-FFF2-40B4-BE49-F238E27FC236}">
                <a16:creationId xmlns:a16="http://schemas.microsoft.com/office/drawing/2014/main" id="{EB6462FE-19A2-5349-B7C5-46FEC6A7CFBC}"/>
              </a:ext>
            </a:extLst>
          </p:cNvPr>
          <p:cNvSpPr/>
          <p:nvPr/>
        </p:nvSpPr>
        <p:spPr>
          <a:xfrm>
            <a:off x="188732" y="2283298"/>
            <a:ext cx="2305479" cy="609441"/>
          </a:xfrm>
          <a:prstGeom prst="chevron">
            <a:avLst>
              <a:gd name="adj" fmla="val 32323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691860-038D-9447-8EED-4D98A0BFCD0A}"/>
              </a:ext>
            </a:extLst>
          </p:cNvPr>
          <p:cNvSpPr txBox="1"/>
          <p:nvPr/>
        </p:nvSpPr>
        <p:spPr>
          <a:xfrm>
            <a:off x="2368380" y="2363237"/>
            <a:ext cx="2305478" cy="4385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Onboarding</a:t>
            </a:r>
          </a:p>
          <a:p>
            <a:pPr algn="ctr"/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27 August - 4</a:t>
            </a:r>
            <a:r>
              <a:rPr lang="en-US" sz="1125" b="1" baseline="30000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th</a:t>
            </a:r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 September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AC1E13-67D8-6349-B896-E02C3F60D2E0}"/>
              </a:ext>
            </a:extLst>
          </p:cNvPr>
          <p:cNvSpPr txBox="1"/>
          <p:nvPr/>
        </p:nvSpPr>
        <p:spPr>
          <a:xfrm>
            <a:off x="4543980" y="2368726"/>
            <a:ext cx="2295151" cy="4385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Data Collection</a:t>
            </a:r>
          </a:p>
          <a:p>
            <a:pPr algn="ctr"/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7</a:t>
            </a:r>
            <a:r>
              <a:rPr lang="en-US" sz="1125" b="1" baseline="30000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th</a:t>
            </a:r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 September – 4</a:t>
            </a:r>
            <a:r>
              <a:rPr lang="en-US" sz="1125" b="1" baseline="30000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th</a:t>
            </a:r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 December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52E9BA-DA41-3442-B010-0F72A99F7E66}"/>
              </a:ext>
            </a:extLst>
          </p:cNvPr>
          <p:cNvSpPr txBox="1"/>
          <p:nvPr/>
        </p:nvSpPr>
        <p:spPr>
          <a:xfrm>
            <a:off x="6718682" y="2368729"/>
            <a:ext cx="2305478" cy="4385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End of Project</a:t>
            </a:r>
          </a:p>
          <a:p>
            <a:pPr algn="ctr"/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7</a:t>
            </a:r>
            <a:r>
              <a:rPr lang="en-US" sz="1125" b="1" baseline="30000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th</a:t>
            </a:r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 December - 18</a:t>
            </a:r>
            <a:r>
              <a:rPr lang="en-US" sz="1125" b="1" baseline="30000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th</a:t>
            </a:r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 December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4F840F-7D31-FC4A-B288-C3AED0249C97}"/>
              </a:ext>
            </a:extLst>
          </p:cNvPr>
          <p:cNvSpPr txBox="1"/>
          <p:nvPr/>
        </p:nvSpPr>
        <p:spPr>
          <a:xfrm>
            <a:off x="188732" y="2365064"/>
            <a:ext cx="2297484" cy="4385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NOW</a:t>
            </a:r>
          </a:p>
          <a:p>
            <a:pPr algn="ctr"/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26</a:t>
            </a:r>
            <a:r>
              <a:rPr lang="en-US" sz="1125" b="1" baseline="30000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th</a:t>
            </a:r>
            <a:r>
              <a:rPr lang="en-US" sz="1125" b="1" dirty="0">
                <a:solidFill>
                  <a:schemeClr val="bg1"/>
                </a:solidFill>
                <a:latin typeface="Noto Sans" panose="020B0502040504020204" pitchFamily="34" charset="0"/>
                <a:ea typeface="League Spartan" charset="0"/>
                <a:cs typeface="Poppins" pitchFamily="2" charset="77"/>
              </a:rPr>
              <a:t> August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826AC18-6893-4531-8442-B0F5EC100F14}"/>
              </a:ext>
            </a:extLst>
          </p:cNvPr>
          <p:cNvSpPr txBox="1">
            <a:spLocks/>
          </p:cNvSpPr>
          <p:nvPr/>
        </p:nvSpPr>
        <p:spPr>
          <a:xfrm>
            <a:off x="359152" y="288639"/>
            <a:ext cx="7577139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What are the next steps?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E2295C2-8561-4242-86CF-A9490713EB15}"/>
              </a:ext>
            </a:extLst>
          </p:cNvPr>
          <p:cNvSpPr txBox="1">
            <a:spLocks/>
          </p:cNvSpPr>
          <p:nvPr/>
        </p:nvSpPr>
        <p:spPr>
          <a:xfrm>
            <a:off x="359569" y="694135"/>
            <a:ext cx="7577138" cy="276225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Expected timeline from now until the end of the project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CE8FC0-1375-456C-AC99-1A06C128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769" y="2978166"/>
            <a:ext cx="1979290" cy="145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marL="171450" indent="-1714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8588" indent="-128588" defTabSz="815579"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All participants to complete a consent form</a:t>
            </a:r>
          </a:p>
          <a:p>
            <a:pPr marL="128588" indent="-128588" defTabSz="815579"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Participants are issued with a Fitbit</a:t>
            </a:r>
          </a:p>
          <a:p>
            <a:pPr marL="128588" indent="-128588" defTabSz="815579"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Participants receive a link to the project set-up page</a:t>
            </a:r>
          </a:p>
          <a:p>
            <a:pPr marL="128588" indent="-128588" defTabSz="815579"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Participants follow instructions to complete set-up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8C873-ADD1-4B7B-8F95-1B2C5D0DA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320" y="2978166"/>
            <a:ext cx="1978473" cy="153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marL="171450" indent="-1714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Congratulations – you’re all set-up!</a:t>
            </a:r>
          </a:p>
          <a:p>
            <a:pPr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ART remotely collect wellbeing, cognitive performance and employee experience data from each participant </a:t>
            </a:r>
          </a:p>
          <a:p>
            <a:pPr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Participants access ongoing data/feedback </a:t>
            </a:r>
            <a:endParaRPr lang="en-US" altLang="en-US" sz="1050" dirty="0">
              <a:latin typeface="Lato Light" panose="020F0502020204030203"/>
              <a:ea typeface="Lato Light"/>
              <a:cs typeface="Mukta ExtraLigh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692A20-AC4C-483F-A587-19A638C6D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022" y="2978165"/>
            <a:ext cx="1978472" cy="10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marL="171450" indent="-1714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8588" indent="-128588" defTabSz="815579"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Data collection ceases</a:t>
            </a:r>
          </a:p>
          <a:p>
            <a:pPr marL="128588" indent="-128588" defTabSz="815579"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Each participant to receive a </a:t>
            </a:r>
            <a:r>
              <a:rPr lang="en-US" altLang="en-US" sz="900" dirty="0" err="1">
                <a:latin typeface="Lato Light" panose="020F0502020204030203"/>
                <a:ea typeface="Lato Light"/>
                <a:cs typeface="Arial" panose="020B0604020202020204" pitchFamily="34" charset="0"/>
              </a:rPr>
              <a:t>personalised</a:t>
            </a: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 report</a:t>
            </a:r>
          </a:p>
          <a:p>
            <a:pPr marL="128588" indent="-128588" defTabSz="815579"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ART produce project final report for GSK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384B8D-2863-4DDB-9749-543C27B8C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43" y="2984743"/>
            <a:ext cx="1982973" cy="110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marL="171450" indent="-1714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7438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174875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2313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4975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8069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2641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7213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617855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8588" indent="-128588" defTabSz="815579"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If anyone decides that this project is no longer for them, please let a member of the project team know!</a:t>
            </a:r>
          </a:p>
          <a:p>
            <a:pPr marL="128588" indent="-128588" defTabSz="815579" fontAlgn="base">
              <a:lnSpc>
                <a:spcPts val="13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n-US" altLang="en-US" sz="900" dirty="0">
                <a:latin typeface="Lato Light" panose="020F0502020204030203"/>
                <a:ea typeface="Lato Light"/>
                <a:cs typeface="Arial" panose="020B0604020202020204" pitchFamily="34" charset="0"/>
              </a:rPr>
              <a:t>All other individuals will be accepted into the project and supported through the next steps</a:t>
            </a: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275E3B5E-1566-400C-B9A3-970C5E683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0877" y="1285986"/>
            <a:ext cx="415414" cy="415414"/>
          </a:xfrm>
          <a:prstGeom prst="rect">
            <a:avLst/>
          </a:prstGeom>
        </p:spPr>
      </p:pic>
      <p:pic>
        <p:nvPicPr>
          <p:cNvPr id="9" name="Graphic 8" descr="Research">
            <a:extLst>
              <a:ext uri="{FF2B5EF4-FFF2-40B4-BE49-F238E27FC236}">
                <a16:creationId xmlns:a16="http://schemas.microsoft.com/office/drawing/2014/main" id="{CF0DF9B7-D321-4CC7-9DA2-4EB3658B3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2326" y="1319636"/>
            <a:ext cx="415414" cy="415414"/>
          </a:xfrm>
          <a:prstGeom prst="rect">
            <a:avLst/>
          </a:prstGeom>
        </p:spPr>
      </p:pic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id="{97CF64BD-FEDF-4014-AFB2-29E87A801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8508" y="1321901"/>
            <a:ext cx="415414" cy="415414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C231CB67-8B14-4F01-BCB2-41D4EB8D4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7055" y="1285986"/>
            <a:ext cx="415414" cy="4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54E3F039-0993-4FC1-85EE-0C49D9E0C47E}"/>
              </a:ext>
            </a:extLst>
          </p:cNvPr>
          <p:cNvSpPr txBox="1">
            <a:spLocks/>
          </p:cNvSpPr>
          <p:nvPr/>
        </p:nvSpPr>
        <p:spPr>
          <a:xfrm>
            <a:off x="359151" y="220258"/>
            <a:ext cx="7577139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D213A-7CA7-413F-8F80-78742F86E8B2}"/>
              </a:ext>
            </a:extLst>
          </p:cNvPr>
          <p:cNvSpPr/>
          <p:nvPr/>
        </p:nvSpPr>
        <p:spPr>
          <a:xfrm>
            <a:off x="2767662" y="2110085"/>
            <a:ext cx="3608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 &amp; A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3483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54E3F039-0993-4FC1-85EE-0C49D9E0C47E}"/>
              </a:ext>
            </a:extLst>
          </p:cNvPr>
          <p:cNvSpPr txBox="1">
            <a:spLocks/>
          </p:cNvSpPr>
          <p:nvPr/>
        </p:nvSpPr>
        <p:spPr>
          <a:xfrm>
            <a:off x="359151" y="220258"/>
            <a:ext cx="7577139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Welcome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B31981-74C5-4E75-942F-3CCDD70C4C7A}"/>
              </a:ext>
            </a:extLst>
          </p:cNvPr>
          <p:cNvSpPr/>
          <p:nvPr/>
        </p:nvSpPr>
        <p:spPr bwMode="auto">
          <a:xfrm>
            <a:off x="1285103" y="1890584"/>
            <a:ext cx="6359611" cy="2088292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200" b="1" kern="0" dirty="0">
                <a:solidFill>
                  <a:srgbClr val="FFFFFF"/>
                </a:solidFill>
                <a:latin typeface="Arial"/>
              </a:rPr>
              <a:t>Placeholder: Name of local team leader</a:t>
            </a:r>
          </a:p>
        </p:txBody>
      </p:sp>
    </p:spTree>
    <p:extLst>
      <p:ext uri="{BB962C8B-B14F-4D97-AF65-F5344CB8AC3E}">
        <p14:creationId xmlns:p14="http://schemas.microsoft.com/office/powerpoint/2010/main" val="318149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54E3F039-0993-4FC1-85EE-0C49D9E0C47E}"/>
              </a:ext>
            </a:extLst>
          </p:cNvPr>
          <p:cNvSpPr txBox="1">
            <a:spLocks/>
          </p:cNvSpPr>
          <p:nvPr/>
        </p:nvSpPr>
        <p:spPr>
          <a:xfrm>
            <a:off x="359151" y="220258"/>
            <a:ext cx="7577139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Workplace Performance Hub</a:t>
            </a:r>
          </a:p>
          <a:p>
            <a:r>
              <a:rPr lang="en-GB" dirty="0"/>
              <a:t>Learnings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38C80-FC0E-4C86-AB4E-3DEB9B08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5" y="1094582"/>
            <a:ext cx="4602264" cy="3490211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F47CA05A-16DA-439C-8E75-C57F94024EE1}"/>
              </a:ext>
            </a:extLst>
          </p:cNvPr>
          <p:cNvGrpSpPr/>
          <p:nvPr/>
        </p:nvGrpSpPr>
        <p:grpSpPr>
          <a:xfrm>
            <a:off x="5513114" y="1167618"/>
            <a:ext cx="3096314" cy="3348347"/>
            <a:chOff x="6174296" y="205020"/>
            <a:chExt cx="2609341" cy="4310945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83992BF-9DEF-4AE7-A348-C2B9D3DA728F}"/>
                </a:ext>
              </a:extLst>
            </p:cNvPr>
            <p:cNvGrpSpPr/>
            <p:nvPr/>
          </p:nvGrpSpPr>
          <p:grpSpPr>
            <a:xfrm>
              <a:off x="6174296" y="205020"/>
              <a:ext cx="2609341" cy="4310945"/>
              <a:chOff x="5947794" y="205020"/>
              <a:chExt cx="2835844" cy="4310945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F2A33A-B904-45F3-BFD4-93C8CA77977C}"/>
                  </a:ext>
                </a:extLst>
              </p:cNvPr>
              <p:cNvSpPr txBox="1"/>
              <p:nvPr/>
            </p:nvSpPr>
            <p:spPr>
              <a:xfrm>
                <a:off x="5947794" y="205020"/>
                <a:ext cx="2835844" cy="4310945"/>
              </a:xfrm>
              <a:prstGeom prst="roundRect">
                <a:avLst>
                  <a:gd name="adj" fmla="val 270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  <a:buClr>
                    <a:schemeClr val="tx1"/>
                  </a:buClr>
                </a:pPr>
                <a:endParaRPr lang="en-US" sz="100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CF12B80-3DC4-4301-AB83-7A31DE8257F0}"/>
                  </a:ext>
                </a:extLst>
              </p:cNvPr>
              <p:cNvSpPr/>
              <p:nvPr/>
            </p:nvSpPr>
            <p:spPr bwMode="auto">
              <a:xfrm>
                <a:off x="5948558" y="314324"/>
                <a:ext cx="2834316" cy="139332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US" sz="1100" b="1" kern="0">
                  <a:solidFill>
                    <a:schemeClr val="tx1"/>
                  </a:solidFill>
                  <a:latin typeface="Arial"/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42D652F-32D9-40FA-8F61-582842EB0463}"/>
                </a:ext>
              </a:extLst>
            </p:cNvPr>
            <p:cNvSpPr txBox="1"/>
            <p:nvPr/>
          </p:nvSpPr>
          <p:spPr>
            <a:xfrm>
              <a:off x="6263127" y="1788050"/>
              <a:ext cx="2431678" cy="2680602"/>
            </a:xfrm>
            <a:prstGeom prst="roundRect">
              <a:avLst>
                <a:gd name="adj" fmla="val 2703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1"/>
                </a:buClr>
              </a:pPr>
              <a:r>
                <a:rPr lang="en-GB" sz="1000" b="1" dirty="0">
                  <a:solidFill>
                    <a:schemeClr val="tx1"/>
                  </a:solidFill>
                </a:rPr>
                <a:t>Primary enablers are:</a:t>
              </a:r>
            </a:p>
            <a:p>
              <a:pPr marL="182880" indent="-182880">
                <a:spcAft>
                  <a:spcPts val="60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</a:rPr>
                <a:t>Increased provision of alternative work settings</a:t>
              </a:r>
            </a:p>
            <a:p>
              <a:pPr marL="182880" indent="-182880">
                <a:spcAft>
                  <a:spcPts val="60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</a:rPr>
                <a:t>Space configuration and adjacencies accentuating collaboration</a:t>
              </a:r>
            </a:p>
            <a:p>
              <a:pPr marL="182880" indent="-182880">
                <a:spcAft>
                  <a:spcPts val="60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</a:rPr>
                <a:t>More “start up than corporate” design</a:t>
              </a:r>
            </a:p>
            <a:p>
              <a:pPr marL="182880" indent="-182880">
                <a:spcAft>
                  <a:spcPts val="60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</a:rPr>
                <a:t>Noise management in open plan</a:t>
              </a:r>
            </a:p>
            <a:p>
              <a:pPr marL="182880" indent="-182880">
                <a:spcAft>
                  <a:spcPts val="60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</a:rPr>
                <a:t>High energy lighting system (Circadian light rhythms)</a:t>
              </a:r>
            </a:p>
            <a:p>
              <a:pPr marL="182880" indent="-182880">
                <a:spcAft>
                  <a:spcPts val="60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</a:rPr>
                <a:t>Use of plants and nature images</a:t>
              </a:r>
            </a:p>
            <a:p>
              <a:pPr marL="182880" indent="-182880">
                <a:spcAft>
                  <a:spcPts val="60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</a:rPr>
                <a:t>Also drove “a halo effect” on standard service level components</a:t>
              </a:r>
            </a:p>
            <a:p>
              <a:pPr marL="182880" indent="-182880">
                <a:spcAft>
                  <a:spcPts val="60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</a:rPr>
                <a:t>Wearables and data sharing informing the participants and driving a team/brand spirit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FCF66B7-C53A-4BFF-B679-F8569450D090}"/>
                </a:ext>
              </a:extLst>
            </p:cNvPr>
            <p:cNvSpPr txBox="1"/>
            <p:nvPr/>
          </p:nvSpPr>
          <p:spPr>
            <a:xfrm>
              <a:off x="6262128" y="381713"/>
              <a:ext cx="2433676" cy="1320296"/>
            </a:xfrm>
            <a:prstGeom prst="roundRect">
              <a:avLst>
                <a:gd name="adj" fmla="val 2703"/>
              </a:avLst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1"/>
                </a:buClr>
              </a:pPr>
              <a:r>
                <a:rPr lang="en-GB" sz="1100" b="1" dirty="0">
                  <a:solidFill>
                    <a:schemeClr val="bg1"/>
                  </a:solidFill>
                </a:rPr>
                <a:t>What we learned over 6-months</a:t>
              </a:r>
            </a:p>
            <a:p>
              <a:pPr eaLnBrk="0" fontAlgn="auto" hangingPunct="0">
                <a:spcAft>
                  <a:spcPts val="600"/>
                </a:spcAft>
                <a:buClr>
                  <a:schemeClr val="bg1"/>
                </a:buClr>
              </a:pPr>
              <a:r>
                <a:rPr lang="en-US" sz="800" i="1" kern="0" dirty="0">
                  <a:solidFill>
                    <a:schemeClr val="bg1"/>
                  </a:solidFill>
                </a:rPr>
                <a:t>“I found that since I've been working at the WPH I'm a lot less stressed. </a:t>
              </a:r>
            </a:p>
            <a:p>
              <a:pPr eaLnBrk="0" hangingPunct="0">
                <a:buClr>
                  <a:schemeClr val="bg1"/>
                </a:buClr>
              </a:pPr>
              <a:r>
                <a:rPr lang="en-US" sz="800" i="1" kern="0" dirty="0">
                  <a:solidFill>
                    <a:schemeClr val="bg1"/>
                  </a:solidFill>
                </a:rPr>
                <a:t>I don't have any less work to do but I feel calmer about doing it and I seem to get it all done”</a:t>
              </a:r>
            </a:p>
            <a:p>
              <a:pPr algn="r" eaLnBrk="0" hangingPunct="0"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</a:pPr>
              <a:r>
                <a:rPr lang="en-US" sz="800" b="1" kern="0" dirty="0">
                  <a:solidFill>
                    <a:schemeClr val="bg1"/>
                  </a:solidFill>
                </a:rPr>
                <a:t>Sue Ransom </a:t>
              </a:r>
              <a:r>
                <a:rPr lang="en-US" sz="800" kern="0" dirty="0">
                  <a:solidFill>
                    <a:schemeClr val="bg1"/>
                  </a:solidFill>
                </a:rPr>
                <a:t>Global Executive Search Lead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76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54E3F039-0993-4FC1-85EE-0C49D9E0C47E}"/>
              </a:ext>
            </a:extLst>
          </p:cNvPr>
          <p:cNvSpPr txBox="1">
            <a:spLocks/>
          </p:cNvSpPr>
          <p:nvPr/>
        </p:nvSpPr>
        <p:spPr>
          <a:xfrm>
            <a:off x="359151" y="220258"/>
            <a:ext cx="7577139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Why are we doing it?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BF837-F7F9-46F3-9334-8F5CBFC4ADFE}"/>
              </a:ext>
            </a:extLst>
          </p:cNvPr>
          <p:cNvSpPr/>
          <p:nvPr/>
        </p:nvSpPr>
        <p:spPr>
          <a:xfrm>
            <a:off x="681121" y="1401053"/>
            <a:ext cx="2457605" cy="4971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99BD6B-82E9-40B8-A63E-D1E3A66F5CB5}"/>
              </a:ext>
            </a:extLst>
          </p:cNvPr>
          <p:cNvSpPr/>
          <p:nvPr/>
        </p:nvSpPr>
        <p:spPr>
          <a:xfrm>
            <a:off x="6005275" y="1401053"/>
            <a:ext cx="2457605" cy="4971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F4086F-7E2B-4C43-A88D-C133D17FB6BF}"/>
              </a:ext>
            </a:extLst>
          </p:cNvPr>
          <p:cNvSpPr/>
          <p:nvPr/>
        </p:nvSpPr>
        <p:spPr>
          <a:xfrm>
            <a:off x="681121" y="2029738"/>
            <a:ext cx="2457605" cy="4971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0E067B-B4A0-47F2-8560-E3771C95FA24}"/>
              </a:ext>
            </a:extLst>
          </p:cNvPr>
          <p:cNvSpPr/>
          <p:nvPr/>
        </p:nvSpPr>
        <p:spPr>
          <a:xfrm>
            <a:off x="6005275" y="2029738"/>
            <a:ext cx="2457605" cy="4971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42D6DC-B5D9-42C3-A012-2331A9B4988B}"/>
              </a:ext>
            </a:extLst>
          </p:cNvPr>
          <p:cNvSpPr/>
          <p:nvPr/>
        </p:nvSpPr>
        <p:spPr>
          <a:xfrm>
            <a:off x="681121" y="2658423"/>
            <a:ext cx="2457605" cy="4971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565BEA-4019-403F-91BB-8544DEE6071B}"/>
              </a:ext>
            </a:extLst>
          </p:cNvPr>
          <p:cNvSpPr/>
          <p:nvPr/>
        </p:nvSpPr>
        <p:spPr>
          <a:xfrm>
            <a:off x="6005275" y="2658423"/>
            <a:ext cx="2457605" cy="4971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94793E-3852-4241-8E86-7DA312FB704F}"/>
              </a:ext>
            </a:extLst>
          </p:cNvPr>
          <p:cNvSpPr/>
          <p:nvPr/>
        </p:nvSpPr>
        <p:spPr>
          <a:xfrm>
            <a:off x="681121" y="3287108"/>
            <a:ext cx="2457605" cy="4971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7E1CB3-B4FF-4799-83B0-122005679B20}"/>
              </a:ext>
            </a:extLst>
          </p:cNvPr>
          <p:cNvSpPr/>
          <p:nvPr/>
        </p:nvSpPr>
        <p:spPr>
          <a:xfrm>
            <a:off x="6005275" y="3287108"/>
            <a:ext cx="2457605" cy="4971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riangle 8">
            <a:extLst>
              <a:ext uri="{FF2B5EF4-FFF2-40B4-BE49-F238E27FC236}">
                <a16:creationId xmlns:a16="http://schemas.microsoft.com/office/drawing/2014/main" id="{94BC80BE-7ABF-4036-93E3-0C01E4E9BF2D}"/>
              </a:ext>
            </a:extLst>
          </p:cNvPr>
          <p:cNvSpPr/>
          <p:nvPr/>
        </p:nvSpPr>
        <p:spPr>
          <a:xfrm rot="5400000">
            <a:off x="3673242" y="1819616"/>
            <a:ext cx="1892551" cy="1540454"/>
          </a:xfrm>
          <a:prstGeom prst="triangle">
            <a:avLst/>
          </a:prstGeom>
          <a:gradFill flip="none" rotWithShape="1">
            <a:gsLst>
              <a:gs pos="100000">
                <a:srgbClr val="FFFFFF">
                  <a:lumMod val="85000"/>
                </a:srgbClr>
              </a:gs>
              <a:gs pos="0">
                <a:srgbClr val="FFFFFF"/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56">
            <a:extLst>
              <a:ext uri="{FF2B5EF4-FFF2-40B4-BE49-F238E27FC236}">
                <a16:creationId xmlns:a16="http://schemas.microsoft.com/office/drawing/2014/main" id="{16D90401-F9C0-4D98-B37F-6F9417FB6B34}"/>
              </a:ext>
            </a:extLst>
          </p:cNvPr>
          <p:cNvSpPr/>
          <p:nvPr/>
        </p:nvSpPr>
        <p:spPr>
          <a:xfrm>
            <a:off x="991852" y="2100333"/>
            <a:ext cx="19623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63"/>
            <a:r>
              <a:rPr lang="en-US" sz="1050" dirty="0">
                <a:solidFill>
                  <a:srgbClr val="99999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Globally, high % of people are working from home (WFH)</a:t>
            </a: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id="{8EA68815-8D78-404A-800E-316F2B086F41}"/>
              </a:ext>
            </a:extLst>
          </p:cNvPr>
          <p:cNvSpPr/>
          <p:nvPr/>
        </p:nvSpPr>
        <p:spPr>
          <a:xfrm>
            <a:off x="858206" y="2627293"/>
            <a:ext cx="21468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63"/>
            <a:r>
              <a:rPr lang="en-US" sz="1050" dirty="0">
                <a:solidFill>
                  <a:srgbClr val="99999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Impact of long term WFH may impact physical and mental wellbeing</a:t>
            </a:r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id="{97B87DBF-9573-4AC9-B563-01EA8C434B11}"/>
              </a:ext>
            </a:extLst>
          </p:cNvPr>
          <p:cNvSpPr/>
          <p:nvPr/>
        </p:nvSpPr>
        <p:spPr>
          <a:xfrm>
            <a:off x="991852" y="3351205"/>
            <a:ext cx="18361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63"/>
            <a:r>
              <a:rPr lang="en-US" sz="1050" dirty="0">
                <a:solidFill>
                  <a:srgbClr val="99999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Uncertainty of future workplace</a:t>
            </a:r>
          </a:p>
        </p:txBody>
      </p:sp>
      <p:sp>
        <p:nvSpPr>
          <p:cNvPr id="40" name="Rectangle 56">
            <a:extLst>
              <a:ext uri="{FF2B5EF4-FFF2-40B4-BE49-F238E27FC236}">
                <a16:creationId xmlns:a16="http://schemas.microsoft.com/office/drawing/2014/main" id="{D40D680D-47AE-4041-A105-ACCC57CB0550}"/>
              </a:ext>
            </a:extLst>
          </p:cNvPr>
          <p:cNvSpPr/>
          <p:nvPr/>
        </p:nvSpPr>
        <p:spPr>
          <a:xfrm>
            <a:off x="6316006" y="2100333"/>
            <a:ext cx="18361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63"/>
            <a:r>
              <a:rPr lang="en-US" sz="1050" dirty="0">
                <a:solidFill>
                  <a:srgbClr val="99999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Combination of 2-3 days WFH + office</a:t>
            </a:r>
          </a:p>
        </p:txBody>
      </p:sp>
      <p:sp>
        <p:nvSpPr>
          <p:cNvPr id="41" name="Rectangle 56">
            <a:extLst>
              <a:ext uri="{FF2B5EF4-FFF2-40B4-BE49-F238E27FC236}">
                <a16:creationId xmlns:a16="http://schemas.microsoft.com/office/drawing/2014/main" id="{DF1B9C17-BF9C-4B93-82F8-A7B593F1DB2F}"/>
              </a:ext>
            </a:extLst>
          </p:cNvPr>
          <p:cNvSpPr/>
          <p:nvPr/>
        </p:nvSpPr>
        <p:spPr>
          <a:xfrm>
            <a:off x="6231598" y="2620259"/>
            <a:ext cx="21468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63"/>
            <a:r>
              <a:rPr lang="en-US" sz="1050" dirty="0">
                <a:solidFill>
                  <a:srgbClr val="99999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Insight Study to help inform workplace strategy in GSK</a:t>
            </a:r>
          </a:p>
        </p:txBody>
      </p:sp>
      <p:sp>
        <p:nvSpPr>
          <p:cNvPr id="43" name="CuadroTexto 395">
            <a:extLst>
              <a:ext uri="{FF2B5EF4-FFF2-40B4-BE49-F238E27FC236}">
                <a16:creationId xmlns:a16="http://schemas.microsoft.com/office/drawing/2014/main" id="{DA3F6585-3F67-41CE-9CCD-5F2997CE90F4}"/>
              </a:ext>
            </a:extLst>
          </p:cNvPr>
          <p:cNvSpPr txBox="1"/>
          <p:nvPr/>
        </p:nvSpPr>
        <p:spPr>
          <a:xfrm>
            <a:off x="991851" y="1523193"/>
            <a:ext cx="18361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63"/>
            <a:r>
              <a:rPr lang="en-US" sz="1650" dirty="0">
                <a:solidFill>
                  <a:srgbClr val="FFFFFF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Current State</a:t>
            </a:r>
          </a:p>
        </p:txBody>
      </p:sp>
      <p:sp>
        <p:nvSpPr>
          <p:cNvPr id="44" name="CuadroTexto 395">
            <a:extLst>
              <a:ext uri="{FF2B5EF4-FFF2-40B4-BE49-F238E27FC236}">
                <a16:creationId xmlns:a16="http://schemas.microsoft.com/office/drawing/2014/main" id="{05D56371-A3BB-4A71-9F47-72BAF50F3CDD}"/>
              </a:ext>
            </a:extLst>
          </p:cNvPr>
          <p:cNvSpPr txBox="1"/>
          <p:nvPr/>
        </p:nvSpPr>
        <p:spPr>
          <a:xfrm>
            <a:off x="6316005" y="1523193"/>
            <a:ext cx="18361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63"/>
            <a:r>
              <a:rPr lang="en-US" sz="1650" dirty="0">
                <a:solidFill>
                  <a:srgbClr val="FFFFFF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Future State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CA84B49-CBB0-4AE1-B794-A3724E511912}"/>
              </a:ext>
            </a:extLst>
          </p:cNvPr>
          <p:cNvSpPr/>
          <p:nvPr/>
        </p:nvSpPr>
        <p:spPr>
          <a:xfrm>
            <a:off x="681121" y="3915793"/>
            <a:ext cx="2457605" cy="4971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F58C89-03EB-42DC-986D-7AB90800A8CE}"/>
              </a:ext>
            </a:extLst>
          </p:cNvPr>
          <p:cNvSpPr/>
          <p:nvPr/>
        </p:nvSpPr>
        <p:spPr>
          <a:xfrm>
            <a:off x="6005275" y="3915793"/>
            <a:ext cx="2457605" cy="497100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uadroTexto 395">
            <a:extLst>
              <a:ext uri="{FF2B5EF4-FFF2-40B4-BE49-F238E27FC236}">
                <a16:creationId xmlns:a16="http://schemas.microsoft.com/office/drawing/2014/main" id="{F4637ECC-3918-4659-B32E-94502298CFC2}"/>
              </a:ext>
            </a:extLst>
          </p:cNvPr>
          <p:cNvSpPr txBox="1"/>
          <p:nvPr/>
        </p:nvSpPr>
        <p:spPr>
          <a:xfrm>
            <a:off x="604991" y="4014062"/>
            <a:ext cx="25813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63"/>
            <a:r>
              <a:rPr lang="en-US" sz="1350" dirty="0">
                <a:solidFill>
                  <a:srgbClr val="494949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Anxiety &amp; reduced productivity</a:t>
            </a:r>
          </a:p>
        </p:txBody>
      </p:sp>
      <p:sp>
        <p:nvSpPr>
          <p:cNvPr id="48" name="CuadroTexto 395">
            <a:extLst>
              <a:ext uri="{FF2B5EF4-FFF2-40B4-BE49-F238E27FC236}">
                <a16:creationId xmlns:a16="http://schemas.microsoft.com/office/drawing/2014/main" id="{D6896C06-E7EB-40FC-AA6C-3BE04A040867}"/>
              </a:ext>
            </a:extLst>
          </p:cNvPr>
          <p:cNvSpPr txBox="1"/>
          <p:nvPr/>
        </p:nvSpPr>
        <p:spPr>
          <a:xfrm>
            <a:off x="6316005" y="4056266"/>
            <a:ext cx="1836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63"/>
            <a:r>
              <a:rPr lang="en-US" sz="1350" dirty="0">
                <a:solidFill>
                  <a:srgbClr val="494949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Work Life Balance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69C3AA-3F2C-4220-BABD-D76BE5AA7544}"/>
              </a:ext>
            </a:extLst>
          </p:cNvPr>
          <p:cNvSpPr/>
          <p:nvPr/>
        </p:nvSpPr>
        <p:spPr>
          <a:xfrm>
            <a:off x="3343198" y="3915793"/>
            <a:ext cx="2457605" cy="4971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uadroTexto 395">
            <a:extLst>
              <a:ext uri="{FF2B5EF4-FFF2-40B4-BE49-F238E27FC236}">
                <a16:creationId xmlns:a16="http://schemas.microsoft.com/office/drawing/2014/main" id="{5CBF463B-70D9-4CDC-B68F-5598386E8F78}"/>
              </a:ext>
            </a:extLst>
          </p:cNvPr>
          <p:cNvSpPr txBox="1"/>
          <p:nvPr/>
        </p:nvSpPr>
        <p:spPr>
          <a:xfrm>
            <a:off x="3653928" y="4056266"/>
            <a:ext cx="1836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63"/>
            <a:r>
              <a:rPr lang="en-US" sz="1350" dirty="0">
                <a:solidFill>
                  <a:srgbClr val="494949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Risk Management</a:t>
            </a:r>
          </a:p>
        </p:txBody>
      </p:sp>
      <p:sp>
        <p:nvSpPr>
          <p:cNvPr id="51" name="Rectangle 56">
            <a:extLst>
              <a:ext uri="{FF2B5EF4-FFF2-40B4-BE49-F238E27FC236}">
                <a16:creationId xmlns:a16="http://schemas.microsoft.com/office/drawing/2014/main" id="{D2B73323-D0E8-42F6-B479-5AF8F4EA4555}"/>
              </a:ext>
            </a:extLst>
          </p:cNvPr>
          <p:cNvSpPr/>
          <p:nvPr/>
        </p:nvSpPr>
        <p:spPr>
          <a:xfrm>
            <a:off x="6090299" y="3237133"/>
            <a:ext cx="24576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63"/>
            <a:r>
              <a:rPr lang="en-US" sz="1050" dirty="0">
                <a:solidFill>
                  <a:srgbClr val="99999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Workplace strategy to provide the necessary tools and directions to manage impact of WFH</a:t>
            </a:r>
          </a:p>
        </p:txBody>
      </p:sp>
    </p:spTree>
    <p:extLst>
      <p:ext uri="{BB962C8B-B14F-4D97-AF65-F5344CB8AC3E}">
        <p14:creationId xmlns:p14="http://schemas.microsoft.com/office/powerpoint/2010/main" val="214483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FFE7CF-3895-1740-9D20-B58D7A4BD6A1}"/>
              </a:ext>
            </a:extLst>
          </p:cNvPr>
          <p:cNvSpPr/>
          <p:nvPr/>
        </p:nvSpPr>
        <p:spPr>
          <a:xfrm>
            <a:off x="6484594" y="3993844"/>
            <a:ext cx="446716" cy="44671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E560BC-C88C-1145-9373-2D733DB7A05F}"/>
              </a:ext>
            </a:extLst>
          </p:cNvPr>
          <p:cNvSpPr/>
          <p:nvPr/>
        </p:nvSpPr>
        <p:spPr>
          <a:xfrm>
            <a:off x="6484594" y="3292079"/>
            <a:ext cx="446716" cy="44671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4C2167-62A1-9D4C-BCC4-AF99AFC9FD9C}"/>
              </a:ext>
            </a:extLst>
          </p:cNvPr>
          <p:cNvSpPr/>
          <p:nvPr/>
        </p:nvSpPr>
        <p:spPr>
          <a:xfrm>
            <a:off x="6484594" y="2590314"/>
            <a:ext cx="446716" cy="44671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0D04A6-4BEA-AF42-94EA-37839197B4CE}"/>
              </a:ext>
            </a:extLst>
          </p:cNvPr>
          <p:cNvSpPr/>
          <p:nvPr/>
        </p:nvSpPr>
        <p:spPr>
          <a:xfrm>
            <a:off x="6484594" y="1186784"/>
            <a:ext cx="446716" cy="44671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796081-B8E4-C742-A290-F51A3CBDAF83}"/>
              </a:ext>
            </a:extLst>
          </p:cNvPr>
          <p:cNvSpPr/>
          <p:nvPr/>
        </p:nvSpPr>
        <p:spPr>
          <a:xfrm>
            <a:off x="2225157" y="3292079"/>
            <a:ext cx="446716" cy="446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0577A0-7DE4-854E-B7F2-ACF42C7CFA98}"/>
              </a:ext>
            </a:extLst>
          </p:cNvPr>
          <p:cNvSpPr/>
          <p:nvPr/>
        </p:nvSpPr>
        <p:spPr>
          <a:xfrm>
            <a:off x="2225157" y="1888549"/>
            <a:ext cx="446716" cy="446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B9E5FD-5361-464D-824C-5091BF173A6A}"/>
              </a:ext>
            </a:extLst>
          </p:cNvPr>
          <p:cNvSpPr/>
          <p:nvPr/>
        </p:nvSpPr>
        <p:spPr>
          <a:xfrm>
            <a:off x="2224746" y="1186784"/>
            <a:ext cx="446716" cy="446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 useBgFill="1">
        <p:nvSpPr>
          <p:cNvPr id="20" name="Hexagon 19">
            <a:extLst>
              <a:ext uri="{FF2B5EF4-FFF2-40B4-BE49-F238E27FC236}">
                <a16:creationId xmlns:a16="http://schemas.microsoft.com/office/drawing/2014/main" id="{4F43D971-C212-A341-A73B-83DC85104B56}"/>
              </a:ext>
            </a:extLst>
          </p:cNvPr>
          <p:cNvSpPr/>
          <p:nvPr/>
        </p:nvSpPr>
        <p:spPr>
          <a:xfrm>
            <a:off x="4670350" y="2233423"/>
            <a:ext cx="1268730" cy="1160497"/>
          </a:xfrm>
          <a:prstGeom prst="hexagon">
            <a:avLst>
              <a:gd name="adj" fmla="val 22506"/>
              <a:gd name="vf" fmla="val 11547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B9F5B-F639-554C-A883-6C9529DCBCDF}"/>
              </a:ext>
            </a:extLst>
          </p:cNvPr>
          <p:cNvSpPr txBox="1"/>
          <p:nvPr/>
        </p:nvSpPr>
        <p:spPr>
          <a:xfrm>
            <a:off x="4876008" y="2576422"/>
            <a:ext cx="857414" cy="43858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250" b="1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rPr>
              <a:t>CONS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0549D5-7715-B243-8D3F-DE8D8F2F77A2}"/>
              </a:ext>
            </a:extLst>
          </p:cNvPr>
          <p:cNvSpPr/>
          <p:nvPr/>
        </p:nvSpPr>
        <p:spPr>
          <a:xfrm>
            <a:off x="6484594" y="1888549"/>
            <a:ext cx="446716" cy="44671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D7BCAC-80D4-704C-85DD-51EAACD60E5D}"/>
              </a:ext>
            </a:extLst>
          </p:cNvPr>
          <p:cNvSpPr/>
          <p:nvPr/>
        </p:nvSpPr>
        <p:spPr>
          <a:xfrm>
            <a:off x="2225157" y="2590314"/>
            <a:ext cx="446716" cy="446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FE6573-2B38-694F-9FE9-C2985132DFDB}"/>
              </a:ext>
            </a:extLst>
          </p:cNvPr>
          <p:cNvSpPr/>
          <p:nvPr/>
        </p:nvSpPr>
        <p:spPr>
          <a:xfrm>
            <a:off x="2225157" y="3993844"/>
            <a:ext cx="446716" cy="446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F242110-5B77-FA4A-BFEC-CEB673E1F258}"/>
              </a:ext>
            </a:extLst>
          </p:cNvPr>
          <p:cNvCxnSpPr>
            <a:cxnSpLocks/>
            <a:stCxn id="15" idx="6"/>
            <a:endCxn id="5" idx="3"/>
          </p:cNvCxnSpPr>
          <p:nvPr/>
        </p:nvCxnSpPr>
        <p:spPr>
          <a:xfrm>
            <a:off x="2671462" y="1410142"/>
            <a:ext cx="536795" cy="1403530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69A623F-1E01-6E42-8921-F4505AE5C09E}"/>
              </a:ext>
            </a:extLst>
          </p:cNvPr>
          <p:cNvCxnSpPr>
            <a:cxnSpLocks/>
            <a:stCxn id="5" idx="3"/>
            <a:endCxn id="18" idx="6"/>
          </p:cNvCxnSpPr>
          <p:nvPr/>
        </p:nvCxnSpPr>
        <p:spPr>
          <a:xfrm rot="10800000" flipV="1">
            <a:off x="2671873" y="2813672"/>
            <a:ext cx="536384" cy="7017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8DB25DF8-FB27-674C-95AE-E16A1727144B}"/>
              </a:ext>
            </a:extLst>
          </p:cNvPr>
          <p:cNvCxnSpPr>
            <a:cxnSpLocks/>
            <a:stCxn id="5" idx="3"/>
            <a:endCxn id="19" idx="6"/>
          </p:cNvCxnSpPr>
          <p:nvPr/>
        </p:nvCxnSpPr>
        <p:spPr>
          <a:xfrm rot="10800000" flipV="1">
            <a:off x="2671873" y="2813671"/>
            <a:ext cx="536384" cy="14035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13A7C6C-6376-2F4F-AD6F-314AE235CDB9}"/>
              </a:ext>
            </a:extLst>
          </p:cNvPr>
          <p:cNvCxnSpPr>
            <a:cxnSpLocks/>
            <a:stCxn id="5" idx="3"/>
            <a:endCxn id="16" idx="6"/>
          </p:cNvCxnSpPr>
          <p:nvPr/>
        </p:nvCxnSpPr>
        <p:spPr>
          <a:xfrm rot="10800000">
            <a:off x="2671873" y="2111907"/>
            <a:ext cx="536384" cy="7017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D994CDDB-5E89-E346-92B8-56C6A3A788BD}"/>
              </a:ext>
            </a:extLst>
          </p:cNvPr>
          <p:cNvCxnSpPr>
            <a:cxnSpLocks/>
            <a:stCxn id="5" idx="3"/>
            <a:endCxn id="17" idx="6"/>
          </p:cNvCxnSpPr>
          <p:nvPr/>
        </p:nvCxnSpPr>
        <p:spPr>
          <a:xfrm rot="10800000" flipV="1">
            <a:off x="2671873" y="2813672"/>
            <a:ext cx="536384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BC67DDDE-F245-F342-80E6-43C0B49E30CC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10800000" flipV="1">
            <a:off x="5939080" y="1410142"/>
            <a:ext cx="545513" cy="140352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D6A679DB-AE3F-7D45-8579-0004930B646D}"/>
              </a:ext>
            </a:extLst>
          </p:cNvPr>
          <p:cNvCxnSpPr>
            <a:cxnSpLocks/>
            <a:stCxn id="20" idx="0"/>
            <a:endCxn id="13" idx="2"/>
          </p:cNvCxnSpPr>
          <p:nvPr/>
        </p:nvCxnSpPr>
        <p:spPr>
          <a:xfrm>
            <a:off x="5939080" y="2813672"/>
            <a:ext cx="545513" cy="7017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4345DDDD-5C93-2A45-B385-66A3FDD98FA5}"/>
              </a:ext>
            </a:extLst>
          </p:cNvPr>
          <p:cNvCxnSpPr>
            <a:cxnSpLocks/>
            <a:stCxn id="20" idx="0"/>
            <a:endCxn id="14" idx="2"/>
          </p:cNvCxnSpPr>
          <p:nvPr/>
        </p:nvCxnSpPr>
        <p:spPr>
          <a:xfrm>
            <a:off x="5939080" y="2813672"/>
            <a:ext cx="545513" cy="14035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8FD72B32-E697-F245-A60C-F25B6491583C}"/>
              </a:ext>
            </a:extLst>
          </p:cNvPr>
          <p:cNvCxnSpPr>
            <a:cxnSpLocks/>
            <a:stCxn id="20" idx="0"/>
            <a:endCxn id="11" idx="2"/>
          </p:cNvCxnSpPr>
          <p:nvPr/>
        </p:nvCxnSpPr>
        <p:spPr>
          <a:xfrm flipV="1">
            <a:off x="5939080" y="2111907"/>
            <a:ext cx="545513" cy="7017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09B17FBF-36C3-2F43-9320-956C52958051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10800000">
            <a:off x="5939080" y="2813672"/>
            <a:ext cx="545513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btitle 2">
            <a:extLst>
              <a:ext uri="{FF2B5EF4-FFF2-40B4-BE49-F238E27FC236}">
                <a16:creationId xmlns:a16="http://schemas.microsoft.com/office/drawing/2014/main" id="{3B6125D6-170B-794F-9997-6465B53C2B99}"/>
              </a:ext>
            </a:extLst>
          </p:cNvPr>
          <p:cNvSpPr txBox="1">
            <a:spLocks/>
          </p:cNvSpPr>
          <p:nvPr/>
        </p:nvSpPr>
        <p:spPr>
          <a:xfrm>
            <a:off x="399535" y="1220024"/>
            <a:ext cx="1710029" cy="38023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Sleep duration (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 3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%)</a:t>
            </a:r>
          </a:p>
          <a:p>
            <a:pPr algn="r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Restorative sleep (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 7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%) 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94A8BB5C-24B7-9646-B597-941B4E65E9D6}"/>
              </a:ext>
            </a:extLst>
          </p:cNvPr>
          <p:cNvSpPr txBox="1">
            <a:spLocks/>
          </p:cNvSpPr>
          <p:nvPr/>
        </p:nvSpPr>
        <p:spPr>
          <a:xfrm>
            <a:off x="-59360" y="1921789"/>
            <a:ext cx="2168926" cy="38023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Enhanced cognitive performance</a:t>
            </a:r>
          </a:p>
          <a:p>
            <a:pPr algn="r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Stand-out: Memory (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 8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%) 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FB7C213A-B345-6147-95F0-75E4B1952901}"/>
              </a:ext>
            </a:extLst>
          </p:cNvPr>
          <p:cNvSpPr txBox="1">
            <a:spLocks/>
          </p:cNvSpPr>
          <p:nvPr/>
        </p:nvSpPr>
        <p:spPr>
          <a:xfrm>
            <a:off x="581425" y="2634451"/>
            <a:ext cx="1528139" cy="38023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Happiness (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 18%)</a:t>
            </a:r>
          </a:p>
          <a:p>
            <a:pPr algn="r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Stress ( 7%)</a:t>
            </a:r>
            <a:endParaRPr lang="en-US" sz="90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EB4EBEE7-F7A2-0A42-BF89-7428F761A808}"/>
              </a:ext>
            </a:extLst>
          </p:cNvPr>
          <p:cNvSpPr txBox="1">
            <a:spLocks/>
          </p:cNvSpPr>
          <p:nvPr/>
        </p:nvSpPr>
        <p:spPr>
          <a:xfrm>
            <a:off x="359152" y="3339168"/>
            <a:ext cx="1750413" cy="35253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Desirability of working environment (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 32%)</a:t>
            </a:r>
            <a:endParaRPr lang="en-US" sz="90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96C8E8FD-553C-3A43-91B4-57AD5892E394}"/>
              </a:ext>
            </a:extLst>
          </p:cNvPr>
          <p:cNvSpPr txBox="1">
            <a:spLocks/>
          </p:cNvSpPr>
          <p:nvPr/>
        </p:nvSpPr>
        <p:spPr>
          <a:xfrm>
            <a:off x="7046491" y="1317165"/>
            <a:ext cx="1978060" cy="185948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Steps 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 1,242 steps per day)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E0E1EE52-D8E2-D541-AECE-BE1B884776B1}"/>
              </a:ext>
            </a:extLst>
          </p:cNvPr>
          <p:cNvSpPr txBox="1">
            <a:spLocks/>
          </p:cNvSpPr>
          <p:nvPr/>
        </p:nvSpPr>
        <p:spPr>
          <a:xfrm>
            <a:off x="7046491" y="1935639"/>
            <a:ext cx="1528139" cy="35253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Reduced opportunity for collaboration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18C2D4D2-83C7-4B40-960C-6B9D035E8A1F}"/>
              </a:ext>
            </a:extLst>
          </p:cNvPr>
          <p:cNvSpPr txBox="1">
            <a:spLocks/>
          </p:cNvSpPr>
          <p:nvPr/>
        </p:nvSpPr>
        <p:spPr>
          <a:xfrm>
            <a:off x="7046491" y="2648301"/>
            <a:ext cx="1681498" cy="35253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Feeling isolated was the #1 reported challenge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F797F113-DC2F-4E40-A6B3-E69265039F11}"/>
              </a:ext>
            </a:extLst>
          </p:cNvPr>
          <p:cNvSpPr txBox="1">
            <a:spLocks/>
          </p:cNvSpPr>
          <p:nvPr/>
        </p:nvSpPr>
        <p:spPr>
          <a:xfrm>
            <a:off x="7046491" y="3339168"/>
            <a:ext cx="1528139" cy="35253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Noise in the home reported as a regular distraction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8E206635-E8AD-9B45-9496-D7B84EF5BC6C}"/>
              </a:ext>
            </a:extLst>
          </p:cNvPr>
          <p:cNvSpPr txBox="1">
            <a:spLocks/>
          </p:cNvSpPr>
          <p:nvPr/>
        </p:nvSpPr>
        <p:spPr>
          <a:xfrm>
            <a:off x="7046491" y="4040934"/>
            <a:ext cx="1747401" cy="35253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Majority report working longer hours at home</a:t>
            </a:r>
          </a:p>
        </p:txBody>
      </p:sp>
      <p:pic>
        <p:nvPicPr>
          <p:cNvPr id="34" name="Graphic 33" descr="Sleep">
            <a:extLst>
              <a:ext uri="{FF2B5EF4-FFF2-40B4-BE49-F238E27FC236}">
                <a16:creationId xmlns:a16="http://schemas.microsoft.com/office/drawing/2014/main" id="{A1F8AFF8-3DF6-41B9-977E-E2473C3415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9663" y="1229455"/>
            <a:ext cx="361876" cy="361876"/>
          </a:xfrm>
          <a:prstGeom prst="rect">
            <a:avLst/>
          </a:prstGeom>
        </p:spPr>
      </p:pic>
      <p:pic>
        <p:nvPicPr>
          <p:cNvPr id="41" name="Graphic 40" descr="Head with gears">
            <a:extLst>
              <a:ext uri="{FF2B5EF4-FFF2-40B4-BE49-F238E27FC236}">
                <a16:creationId xmlns:a16="http://schemas.microsoft.com/office/drawing/2014/main" id="{39006070-BC7F-4FD9-B623-BB5FB37F90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7939" y="1930107"/>
            <a:ext cx="363600" cy="363600"/>
          </a:xfrm>
          <a:prstGeom prst="rect">
            <a:avLst/>
          </a:prstGeom>
        </p:spPr>
      </p:pic>
      <p:pic>
        <p:nvPicPr>
          <p:cNvPr id="44" name="Graphic 43" descr="Smiling face outline">
            <a:extLst>
              <a:ext uri="{FF2B5EF4-FFF2-40B4-BE49-F238E27FC236}">
                <a16:creationId xmlns:a16="http://schemas.microsoft.com/office/drawing/2014/main" id="{BED865AB-A9C0-40B9-B4AF-2CEA079CAD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6304" y="2631870"/>
            <a:ext cx="363600" cy="363600"/>
          </a:xfrm>
          <a:prstGeom prst="rect">
            <a:avLst/>
          </a:prstGeom>
        </p:spPr>
      </p:pic>
      <p:pic>
        <p:nvPicPr>
          <p:cNvPr id="76" name="Graphic 75" descr="Shoe footprints">
            <a:extLst>
              <a:ext uri="{FF2B5EF4-FFF2-40B4-BE49-F238E27FC236}">
                <a16:creationId xmlns:a16="http://schemas.microsoft.com/office/drawing/2014/main" id="{FB3C050D-04C8-48AB-B788-CC79440AEE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6151" y="1206844"/>
            <a:ext cx="363600" cy="410925"/>
          </a:xfrm>
          <a:prstGeom prst="rect">
            <a:avLst/>
          </a:prstGeom>
        </p:spPr>
      </p:pic>
      <p:pic>
        <p:nvPicPr>
          <p:cNvPr id="78" name="Graphic 77" descr="Users">
            <a:extLst>
              <a:ext uri="{FF2B5EF4-FFF2-40B4-BE49-F238E27FC236}">
                <a16:creationId xmlns:a16="http://schemas.microsoft.com/office/drawing/2014/main" id="{AD8E2510-790F-4919-A16A-B030A3E242E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26151" y="1935017"/>
            <a:ext cx="363600" cy="363600"/>
          </a:xfrm>
          <a:prstGeom prst="rect">
            <a:avLst/>
          </a:prstGeom>
        </p:spPr>
      </p:pic>
      <p:pic>
        <p:nvPicPr>
          <p:cNvPr id="82" name="Graphic 81" descr="Desert scene">
            <a:extLst>
              <a:ext uri="{FF2B5EF4-FFF2-40B4-BE49-F238E27FC236}">
                <a16:creationId xmlns:a16="http://schemas.microsoft.com/office/drawing/2014/main" id="{CF656632-66AD-4E74-AC39-EFDB16893F4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26151" y="2631870"/>
            <a:ext cx="363600" cy="363600"/>
          </a:xfrm>
          <a:prstGeom prst="rect">
            <a:avLst/>
          </a:prstGeom>
        </p:spPr>
      </p:pic>
      <p:pic>
        <p:nvPicPr>
          <p:cNvPr id="97" name="Graphic 96" descr="Soundwave">
            <a:extLst>
              <a:ext uri="{FF2B5EF4-FFF2-40B4-BE49-F238E27FC236}">
                <a16:creationId xmlns:a16="http://schemas.microsoft.com/office/drawing/2014/main" id="{4FCF30B2-0E66-45F2-A63A-A6509DFFFD2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26151" y="3329242"/>
            <a:ext cx="363600" cy="363600"/>
          </a:xfrm>
          <a:prstGeom prst="rect">
            <a:avLst/>
          </a:prstGeom>
        </p:spPr>
      </p:pic>
      <p:sp>
        <p:nvSpPr>
          <p:cNvPr id="100" name="Title 1">
            <a:extLst>
              <a:ext uri="{FF2B5EF4-FFF2-40B4-BE49-F238E27FC236}">
                <a16:creationId xmlns:a16="http://schemas.microsoft.com/office/drawing/2014/main" id="{E376ACF7-31A7-49A6-9CC4-BA234A016F44}"/>
              </a:ext>
            </a:extLst>
          </p:cNvPr>
          <p:cNvSpPr txBox="1">
            <a:spLocks/>
          </p:cNvSpPr>
          <p:nvPr/>
        </p:nvSpPr>
        <p:spPr>
          <a:xfrm>
            <a:off x="359152" y="288639"/>
            <a:ext cx="7577139" cy="439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Home Working vs Office</a:t>
            </a:r>
          </a:p>
        </p:txBody>
      </p:sp>
      <p:sp useBgFill="1">
        <p:nvSpPr>
          <p:cNvPr id="5" name="Hexagon 4">
            <a:extLst>
              <a:ext uri="{FF2B5EF4-FFF2-40B4-BE49-F238E27FC236}">
                <a16:creationId xmlns:a16="http://schemas.microsoft.com/office/drawing/2014/main" id="{26C5807B-EFB3-4043-9EB4-B8FE38187CAD}"/>
              </a:ext>
            </a:extLst>
          </p:cNvPr>
          <p:cNvSpPr/>
          <p:nvPr/>
        </p:nvSpPr>
        <p:spPr>
          <a:xfrm>
            <a:off x="3208257" y="2233423"/>
            <a:ext cx="1268730" cy="1160497"/>
          </a:xfrm>
          <a:prstGeom prst="hexagon">
            <a:avLst>
              <a:gd name="adj" fmla="val 22506"/>
              <a:gd name="vf" fmla="val 115470"/>
            </a:avLst>
          </a:prstGeom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AC407-200D-5E4B-8AE9-142B9CAE4A9E}"/>
              </a:ext>
            </a:extLst>
          </p:cNvPr>
          <p:cNvSpPr txBox="1"/>
          <p:nvPr/>
        </p:nvSpPr>
        <p:spPr>
          <a:xfrm>
            <a:off x="3441332" y="2576422"/>
            <a:ext cx="829458" cy="43858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250" b="1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PROS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170C8AC-E0BE-4429-9A21-98CDAE111ED5}"/>
              </a:ext>
            </a:extLst>
          </p:cNvPr>
          <p:cNvSpPr txBox="1">
            <a:spLocks/>
          </p:cNvSpPr>
          <p:nvPr/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Overall Positive And Negative Impacts Following The Switch To Home Working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5E2F64-9E4B-453B-8AC9-7FCB66BC148B}"/>
              </a:ext>
            </a:extLst>
          </p:cNvPr>
          <p:cNvSpPr txBox="1"/>
          <p:nvPr/>
        </p:nvSpPr>
        <p:spPr>
          <a:xfrm>
            <a:off x="399535" y="4073532"/>
            <a:ext cx="1710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>
                <a:latin typeface="Lato Light" panose="020F0502020204030203" pitchFamily="34" charset="0"/>
                <a:sym typeface="Wingdings" panose="05000000000000000000" pitchFamily="2" charset="2"/>
              </a:rPr>
              <a:t>Activity duration </a:t>
            </a:r>
            <a:r>
              <a:rPr lang="en-US" sz="900">
                <a:latin typeface="Lato Light" panose="020F0502020204030203" pitchFamily="34" charset="0"/>
              </a:rPr>
              <a:t>(</a:t>
            </a:r>
            <a:r>
              <a:rPr lang="en-US" sz="9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 6</a:t>
            </a:r>
            <a:r>
              <a:rPr lang="en-US" sz="900">
                <a:latin typeface="Lato Light" panose="020F0502020204030203" pitchFamily="34" charset="0"/>
                <a:sym typeface="Wingdings" panose="05000000000000000000" pitchFamily="2" charset="2"/>
              </a:rPr>
              <a:t> mins per day)</a:t>
            </a:r>
            <a:endParaRPr lang="en-GB" sz="900">
              <a:latin typeface="Lato Light" panose="020F0502020204030203" pitchFamily="34" charset="0"/>
            </a:endParaRPr>
          </a:p>
        </p:txBody>
      </p:sp>
      <p:pic>
        <p:nvPicPr>
          <p:cNvPr id="4" name="Graphic 3" descr="Run">
            <a:extLst>
              <a:ext uri="{FF2B5EF4-FFF2-40B4-BE49-F238E27FC236}">
                <a16:creationId xmlns:a16="http://schemas.microsoft.com/office/drawing/2014/main" id="{72B3E1D3-2C0D-47E8-8664-047CB294E39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20324" y="4028732"/>
            <a:ext cx="421215" cy="421215"/>
          </a:xfrm>
          <a:prstGeom prst="rect">
            <a:avLst/>
          </a:prstGeom>
        </p:spPr>
      </p:pic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A0025402-65BD-40A6-9A4F-8656179341F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77939" y="3338343"/>
            <a:ext cx="340355" cy="340355"/>
          </a:xfrm>
          <a:prstGeom prst="rect">
            <a:avLst/>
          </a:prstGeom>
        </p:spPr>
      </p:pic>
      <p:sp>
        <p:nvSpPr>
          <p:cNvPr id="2" name="Freeform 165">
            <a:extLst>
              <a:ext uri="{FF2B5EF4-FFF2-40B4-BE49-F238E27FC236}">
                <a16:creationId xmlns:a16="http://schemas.microsoft.com/office/drawing/2014/main" id="{BCE2A0CF-8FFE-48F2-9C93-7A31CC152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120" y="4054382"/>
            <a:ext cx="322214" cy="312050"/>
          </a:xfrm>
          <a:custGeom>
            <a:avLst/>
            <a:gdLst>
              <a:gd name="T0" fmla="*/ 105560 w 619"/>
              <a:gd name="T1" fmla="*/ 201557 h 634"/>
              <a:gd name="T2" fmla="*/ 105560 w 619"/>
              <a:gd name="T3" fmla="*/ 201557 h 634"/>
              <a:gd name="T4" fmla="*/ 116331 w 619"/>
              <a:gd name="T5" fmla="*/ 201557 h 634"/>
              <a:gd name="T6" fmla="*/ 116331 w 619"/>
              <a:gd name="T7" fmla="*/ 185692 h 634"/>
              <a:gd name="T8" fmla="*/ 105560 w 619"/>
              <a:gd name="T9" fmla="*/ 185692 h 634"/>
              <a:gd name="T10" fmla="*/ 105560 w 619"/>
              <a:gd name="T11" fmla="*/ 201557 h 634"/>
              <a:gd name="T12" fmla="*/ 47394 w 619"/>
              <a:gd name="T13" fmla="*/ 164419 h 634"/>
              <a:gd name="T14" fmla="*/ 47394 w 619"/>
              <a:gd name="T15" fmla="*/ 164419 h 634"/>
              <a:gd name="T16" fmla="*/ 52780 w 619"/>
              <a:gd name="T17" fmla="*/ 175236 h 634"/>
              <a:gd name="T18" fmla="*/ 63551 w 619"/>
              <a:gd name="T19" fmla="*/ 164419 h 634"/>
              <a:gd name="T20" fmla="*/ 52780 w 619"/>
              <a:gd name="T21" fmla="*/ 153962 h 634"/>
              <a:gd name="T22" fmla="*/ 47394 w 619"/>
              <a:gd name="T23" fmla="*/ 164419 h 634"/>
              <a:gd name="T24" fmla="*/ 68578 w 619"/>
              <a:gd name="T25" fmla="*/ 58412 h 634"/>
              <a:gd name="T26" fmla="*/ 68578 w 619"/>
              <a:gd name="T27" fmla="*/ 58412 h 634"/>
              <a:gd name="T28" fmla="*/ 58166 w 619"/>
              <a:gd name="T29" fmla="*/ 53003 h 634"/>
              <a:gd name="T30" fmla="*/ 47394 w 619"/>
              <a:gd name="T31" fmla="*/ 58412 h 634"/>
              <a:gd name="T32" fmla="*/ 58166 w 619"/>
              <a:gd name="T33" fmla="*/ 69229 h 634"/>
              <a:gd name="T34" fmla="*/ 68578 w 619"/>
              <a:gd name="T35" fmla="*/ 58412 h 634"/>
              <a:gd name="T36" fmla="*/ 110945 w 619"/>
              <a:gd name="T37" fmla="*/ 31730 h 634"/>
              <a:gd name="T38" fmla="*/ 110945 w 619"/>
              <a:gd name="T39" fmla="*/ 31730 h 634"/>
              <a:gd name="T40" fmla="*/ 105560 w 619"/>
              <a:gd name="T41" fmla="*/ 37138 h 634"/>
              <a:gd name="T42" fmla="*/ 105560 w 619"/>
              <a:gd name="T43" fmla="*/ 106007 h 634"/>
              <a:gd name="T44" fmla="*/ 47394 w 619"/>
              <a:gd name="T45" fmla="*/ 106007 h 634"/>
              <a:gd name="T46" fmla="*/ 42368 w 619"/>
              <a:gd name="T47" fmla="*/ 116824 h 634"/>
              <a:gd name="T48" fmla="*/ 47394 w 619"/>
              <a:gd name="T49" fmla="*/ 121872 h 634"/>
              <a:gd name="T50" fmla="*/ 110945 w 619"/>
              <a:gd name="T51" fmla="*/ 121872 h 634"/>
              <a:gd name="T52" fmla="*/ 116331 w 619"/>
              <a:gd name="T53" fmla="*/ 116824 h 634"/>
              <a:gd name="T54" fmla="*/ 116331 w 619"/>
              <a:gd name="T55" fmla="*/ 37138 h 634"/>
              <a:gd name="T56" fmla="*/ 110945 w 619"/>
              <a:gd name="T57" fmla="*/ 31730 h 634"/>
              <a:gd name="T58" fmla="*/ 153313 w 619"/>
              <a:gd name="T59" fmla="*/ 164419 h 634"/>
              <a:gd name="T60" fmla="*/ 153313 w 619"/>
              <a:gd name="T61" fmla="*/ 164419 h 634"/>
              <a:gd name="T62" fmla="*/ 163725 w 619"/>
              <a:gd name="T63" fmla="*/ 175236 h 634"/>
              <a:gd name="T64" fmla="*/ 169111 w 619"/>
              <a:gd name="T65" fmla="*/ 164419 h 634"/>
              <a:gd name="T66" fmla="*/ 163725 w 619"/>
              <a:gd name="T67" fmla="*/ 153962 h 634"/>
              <a:gd name="T68" fmla="*/ 153313 w 619"/>
              <a:gd name="T69" fmla="*/ 164419 h 634"/>
              <a:gd name="T70" fmla="*/ 153313 w 619"/>
              <a:gd name="T71" fmla="*/ 58412 h 634"/>
              <a:gd name="T72" fmla="*/ 153313 w 619"/>
              <a:gd name="T73" fmla="*/ 58412 h 634"/>
              <a:gd name="T74" fmla="*/ 163725 w 619"/>
              <a:gd name="T75" fmla="*/ 69229 h 634"/>
              <a:gd name="T76" fmla="*/ 174497 w 619"/>
              <a:gd name="T77" fmla="*/ 58412 h 634"/>
              <a:gd name="T78" fmla="*/ 163725 w 619"/>
              <a:gd name="T79" fmla="*/ 53003 h 634"/>
              <a:gd name="T80" fmla="*/ 153313 w 619"/>
              <a:gd name="T81" fmla="*/ 58412 h 634"/>
              <a:gd name="T82" fmla="*/ 110945 w 619"/>
              <a:gd name="T83" fmla="*/ 0 h 634"/>
              <a:gd name="T84" fmla="*/ 110945 w 619"/>
              <a:gd name="T85" fmla="*/ 0 h 634"/>
              <a:gd name="T86" fmla="*/ 0 w 619"/>
              <a:gd name="T87" fmla="*/ 116824 h 634"/>
              <a:gd name="T88" fmla="*/ 110945 w 619"/>
              <a:gd name="T89" fmla="*/ 228239 h 634"/>
              <a:gd name="T90" fmla="*/ 221891 w 619"/>
              <a:gd name="T91" fmla="*/ 116824 h 634"/>
              <a:gd name="T92" fmla="*/ 110945 w 619"/>
              <a:gd name="T93" fmla="*/ 0 h 634"/>
              <a:gd name="T94" fmla="*/ 110945 w 619"/>
              <a:gd name="T95" fmla="*/ 212374 h 634"/>
              <a:gd name="T96" fmla="*/ 110945 w 619"/>
              <a:gd name="T97" fmla="*/ 212374 h 634"/>
              <a:gd name="T98" fmla="*/ 10412 w 619"/>
              <a:gd name="T99" fmla="*/ 116824 h 634"/>
              <a:gd name="T100" fmla="*/ 110945 w 619"/>
              <a:gd name="T101" fmla="*/ 15865 h 634"/>
              <a:gd name="T102" fmla="*/ 211479 w 619"/>
              <a:gd name="T103" fmla="*/ 116824 h 634"/>
              <a:gd name="T104" fmla="*/ 110945 w 619"/>
              <a:gd name="T105" fmla="*/ 212374 h 634"/>
              <a:gd name="T106" fmla="*/ 179523 w 619"/>
              <a:gd name="T107" fmla="*/ 106007 h 634"/>
              <a:gd name="T108" fmla="*/ 179523 w 619"/>
              <a:gd name="T109" fmla="*/ 106007 h 634"/>
              <a:gd name="T110" fmla="*/ 179523 w 619"/>
              <a:gd name="T111" fmla="*/ 121872 h 634"/>
              <a:gd name="T112" fmla="*/ 195681 w 619"/>
              <a:gd name="T113" fmla="*/ 121872 h 634"/>
              <a:gd name="T114" fmla="*/ 195681 w 619"/>
              <a:gd name="T115" fmla="*/ 106007 h 634"/>
              <a:gd name="T116" fmla="*/ 179523 w 619"/>
              <a:gd name="T117" fmla="*/ 106007 h 6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19" h="634">
                <a:moveTo>
                  <a:pt x="294" y="559"/>
                </a:moveTo>
                <a:lnTo>
                  <a:pt x="294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94" y="515"/>
                  <a:pt x="294" y="515"/>
                  <a:pt x="294" y="515"/>
                </a:cubicBezTo>
                <a:lnTo>
                  <a:pt x="294" y="559"/>
                </a:lnTo>
                <a:close/>
                <a:moveTo>
                  <a:pt x="132" y="456"/>
                </a:moveTo>
                <a:lnTo>
                  <a:pt x="132" y="456"/>
                </a:lnTo>
                <a:cubicBezTo>
                  <a:pt x="147" y="486"/>
                  <a:pt x="147" y="486"/>
                  <a:pt x="147" y="486"/>
                </a:cubicBezTo>
                <a:cubicBezTo>
                  <a:pt x="177" y="456"/>
                  <a:pt x="177" y="456"/>
                  <a:pt x="177" y="456"/>
                </a:cubicBezTo>
                <a:cubicBezTo>
                  <a:pt x="147" y="427"/>
                  <a:pt x="147" y="427"/>
                  <a:pt x="147" y="427"/>
                </a:cubicBezTo>
                <a:lnTo>
                  <a:pt x="132" y="456"/>
                </a:lnTo>
                <a:close/>
                <a:moveTo>
                  <a:pt x="191" y="162"/>
                </a:moveTo>
                <a:lnTo>
                  <a:pt x="191" y="162"/>
                </a:lnTo>
                <a:cubicBezTo>
                  <a:pt x="162" y="147"/>
                  <a:pt x="162" y="147"/>
                  <a:pt x="162" y="147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62" y="192"/>
                  <a:pt x="162" y="192"/>
                  <a:pt x="162" y="192"/>
                </a:cubicBezTo>
                <a:lnTo>
                  <a:pt x="191" y="162"/>
                </a:lnTo>
                <a:close/>
                <a:moveTo>
                  <a:pt x="309" y="88"/>
                </a:moveTo>
                <a:lnTo>
                  <a:pt x="309" y="88"/>
                </a:lnTo>
                <a:cubicBezTo>
                  <a:pt x="294" y="88"/>
                  <a:pt x="294" y="88"/>
                  <a:pt x="294" y="103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18" y="294"/>
                  <a:pt x="118" y="309"/>
                  <a:pt x="118" y="324"/>
                </a:cubicBezTo>
                <a:cubicBezTo>
                  <a:pt x="118" y="324"/>
                  <a:pt x="118" y="338"/>
                  <a:pt x="132" y="338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24" y="338"/>
                  <a:pt x="324" y="324"/>
                  <a:pt x="324" y="324"/>
                </a:cubicBezTo>
                <a:cubicBezTo>
                  <a:pt x="324" y="103"/>
                  <a:pt x="324" y="103"/>
                  <a:pt x="324" y="103"/>
                </a:cubicBezTo>
                <a:cubicBezTo>
                  <a:pt x="324" y="88"/>
                  <a:pt x="324" y="88"/>
                  <a:pt x="309" y="88"/>
                </a:cubicBezTo>
                <a:close/>
                <a:moveTo>
                  <a:pt x="427" y="456"/>
                </a:moveTo>
                <a:lnTo>
                  <a:pt x="427" y="456"/>
                </a:lnTo>
                <a:cubicBezTo>
                  <a:pt x="456" y="486"/>
                  <a:pt x="456" y="486"/>
                  <a:pt x="456" y="486"/>
                </a:cubicBezTo>
                <a:cubicBezTo>
                  <a:pt x="471" y="456"/>
                  <a:pt x="471" y="456"/>
                  <a:pt x="471" y="456"/>
                </a:cubicBezTo>
                <a:cubicBezTo>
                  <a:pt x="456" y="427"/>
                  <a:pt x="456" y="427"/>
                  <a:pt x="456" y="427"/>
                </a:cubicBezTo>
                <a:lnTo>
                  <a:pt x="427" y="456"/>
                </a:lnTo>
                <a:close/>
                <a:moveTo>
                  <a:pt x="427" y="162"/>
                </a:moveTo>
                <a:lnTo>
                  <a:pt x="427" y="162"/>
                </a:lnTo>
                <a:cubicBezTo>
                  <a:pt x="456" y="192"/>
                  <a:pt x="456" y="192"/>
                  <a:pt x="456" y="192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56" y="147"/>
                  <a:pt x="456" y="147"/>
                  <a:pt x="456" y="147"/>
                </a:cubicBezTo>
                <a:lnTo>
                  <a:pt x="427" y="162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24"/>
                </a:cubicBezTo>
                <a:cubicBezTo>
                  <a:pt x="0" y="486"/>
                  <a:pt x="132" y="633"/>
                  <a:pt x="309" y="633"/>
                </a:cubicBezTo>
                <a:cubicBezTo>
                  <a:pt x="486" y="633"/>
                  <a:pt x="618" y="486"/>
                  <a:pt x="618" y="324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24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24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500" y="294"/>
                </a:moveTo>
                <a:lnTo>
                  <a:pt x="500" y="294"/>
                </a:lnTo>
                <a:cubicBezTo>
                  <a:pt x="500" y="338"/>
                  <a:pt x="500" y="338"/>
                  <a:pt x="500" y="338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545" y="294"/>
                  <a:pt x="545" y="294"/>
                  <a:pt x="545" y="294"/>
                </a:cubicBezTo>
                <a:lnTo>
                  <a:pt x="500" y="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GB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203EB154-AF3A-48F8-BE3E-11BFBF7998F3}"/>
              </a:ext>
            </a:extLst>
          </p:cNvPr>
          <p:cNvSpPr txBox="1">
            <a:spLocks/>
          </p:cNvSpPr>
          <p:nvPr/>
        </p:nvSpPr>
        <p:spPr>
          <a:xfrm>
            <a:off x="7953029" y="4704001"/>
            <a:ext cx="830123" cy="273844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F533D-B52E-4A2F-BF72-0ADD2D94BD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5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0A67E0B3-6922-4154-A4CA-4F6E144FD1EF}"/>
              </a:ext>
            </a:extLst>
          </p:cNvPr>
          <p:cNvSpPr/>
          <p:nvPr/>
        </p:nvSpPr>
        <p:spPr>
          <a:xfrm>
            <a:off x="6597172" y="3314472"/>
            <a:ext cx="1126671" cy="11266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D9228-A55E-4E9E-A9F0-0AD3E5EFCF4E}"/>
              </a:ext>
            </a:extLst>
          </p:cNvPr>
          <p:cNvSpPr/>
          <p:nvPr/>
        </p:nvSpPr>
        <p:spPr>
          <a:xfrm>
            <a:off x="1495404" y="3263350"/>
            <a:ext cx="1126671" cy="11266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4E3F039-0993-4FC1-85EE-0C49D9E0C47E}"/>
              </a:ext>
            </a:extLst>
          </p:cNvPr>
          <p:cNvSpPr txBox="1">
            <a:spLocks/>
          </p:cNvSpPr>
          <p:nvPr/>
        </p:nvSpPr>
        <p:spPr>
          <a:xfrm>
            <a:off x="359151" y="220258"/>
            <a:ext cx="7577139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are we going to do this? </a:t>
            </a:r>
          </a:p>
          <a:p>
            <a:r>
              <a:rPr lang="en-GB" dirty="0"/>
              <a:t>Scientific-based Approach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0BD452A-D403-4915-A588-012041CD4F49}"/>
              </a:ext>
            </a:extLst>
          </p:cNvPr>
          <p:cNvSpPr/>
          <p:nvPr/>
        </p:nvSpPr>
        <p:spPr>
          <a:xfrm>
            <a:off x="2493378" y="1884289"/>
            <a:ext cx="2056205" cy="20562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15338A-4941-4AA6-8F37-D90C8B16D52A}"/>
              </a:ext>
            </a:extLst>
          </p:cNvPr>
          <p:cNvSpPr/>
          <p:nvPr/>
        </p:nvSpPr>
        <p:spPr>
          <a:xfrm>
            <a:off x="4570934" y="1884289"/>
            <a:ext cx="2056205" cy="20562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84C3C7-5252-4FF5-B3E1-0567E3EF4801}"/>
              </a:ext>
            </a:extLst>
          </p:cNvPr>
          <p:cNvSpPr/>
          <p:nvPr/>
        </p:nvSpPr>
        <p:spPr>
          <a:xfrm>
            <a:off x="1500522" y="1469632"/>
            <a:ext cx="1126671" cy="11266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2FFD9A7-FA30-4270-91A6-DDA214B55817}"/>
              </a:ext>
            </a:extLst>
          </p:cNvPr>
          <p:cNvSpPr/>
          <p:nvPr/>
        </p:nvSpPr>
        <p:spPr>
          <a:xfrm flipH="1">
            <a:off x="6507833" y="1469632"/>
            <a:ext cx="1126671" cy="11266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0" name="CuadroTexto 395">
            <a:extLst>
              <a:ext uri="{FF2B5EF4-FFF2-40B4-BE49-F238E27FC236}">
                <a16:creationId xmlns:a16="http://schemas.microsoft.com/office/drawing/2014/main" id="{92CFC9A7-5CB3-43FF-971E-2E42F28FD3C6}"/>
              </a:ext>
            </a:extLst>
          </p:cNvPr>
          <p:cNvSpPr txBox="1"/>
          <p:nvPr/>
        </p:nvSpPr>
        <p:spPr>
          <a:xfrm>
            <a:off x="6462529" y="1892921"/>
            <a:ext cx="1217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Process</a:t>
            </a:r>
          </a:p>
        </p:txBody>
      </p:sp>
      <p:sp>
        <p:nvSpPr>
          <p:cNvPr id="41" name="CuadroTexto 395">
            <a:extLst>
              <a:ext uri="{FF2B5EF4-FFF2-40B4-BE49-F238E27FC236}">
                <a16:creationId xmlns:a16="http://schemas.microsoft.com/office/drawing/2014/main" id="{C687662F-5CF1-46C6-94A0-B62890F418FA}"/>
              </a:ext>
            </a:extLst>
          </p:cNvPr>
          <p:cNvSpPr txBox="1"/>
          <p:nvPr/>
        </p:nvSpPr>
        <p:spPr>
          <a:xfrm>
            <a:off x="6551867" y="3729574"/>
            <a:ext cx="1217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People</a:t>
            </a:r>
          </a:p>
        </p:txBody>
      </p:sp>
      <p:sp>
        <p:nvSpPr>
          <p:cNvPr id="42" name="CuadroTexto 395">
            <a:extLst>
              <a:ext uri="{FF2B5EF4-FFF2-40B4-BE49-F238E27FC236}">
                <a16:creationId xmlns:a16="http://schemas.microsoft.com/office/drawing/2014/main" id="{DF2D741B-881F-47CF-AE5E-AC0A1F92CEE5}"/>
              </a:ext>
            </a:extLst>
          </p:cNvPr>
          <p:cNvSpPr txBox="1"/>
          <p:nvPr/>
        </p:nvSpPr>
        <p:spPr>
          <a:xfrm>
            <a:off x="1464192" y="1908556"/>
            <a:ext cx="1217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Data Quality</a:t>
            </a:r>
          </a:p>
        </p:txBody>
      </p:sp>
      <p:sp>
        <p:nvSpPr>
          <p:cNvPr id="43" name="CuadroTexto 395">
            <a:extLst>
              <a:ext uri="{FF2B5EF4-FFF2-40B4-BE49-F238E27FC236}">
                <a16:creationId xmlns:a16="http://schemas.microsoft.com/office/drawing/2014/main" id="{40E04A9D-69DD-4FCB-A2D5-E3F216DA258D}"/>
              </a:ext>
            </a:extLst>
          </p:cNvPr>
          <p:cNvSpPr txBox="1"/>
          <p:nvPr/>
        </p:nvSpPr>
        <p:spPr>
          <a:xfrm>
            <a:off x="1444028" y="3688889"/>
            <a:ext cx="1217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Analysis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EEB7A0-BD85-4C95-B52F-BF3F643F71BD}"/>
              </a:ext>
            </a:extLst>
          </p:cNvPr>
          <p:cNvSpPr/>
          <p:nvPr/>
        </p:nvSpPr>
        <p:spPr>
          <a:xfrm>
            <a:off x="3002033" y="2641163"/>
            <a:ext cx="10388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Current State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FB7AE2-B39B-400C-83A5-05AE6788A73C}"/>
              </a:ext>
            </a:extLst>
          </p:cNvPr>
          <p:cNvSpPr/>
          <p:nvPr/>
        </p:nvSpPr>
        <p:spPr>
          <a:xfrm>
            <a:off x="5126846" y="2641163"/>
            <a:ext cx="9443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Future State</a:t>
            </a:r>
          </a:p>
        </p:txBody>
      </p:sp>
      <p:sp>
        <p:nvSpPr>
          <p:cNvPr id="48" name="Right Arrow 17">
            <a:extLst>
              <a:ext uri="{FF2B5EF4-FFF2-40B4-BE49-F238E27FC236}">
                <a16:creationId xmlns:a16="http://schemas.microsoft.com/office/drawing/2014/main" id="{11846D5C-1386-4F47-A8AB-E456CB3A46EA}"/>
              </a:ext>
            </a:extLst>
          </p:cNvPr>
          <p:cNvSpPr/>
          <p:nvPr/>
        </p:nvSpPr>
        <p:spPr>
          <a:xfrm>
            <a:off x="4305020" y="2681306"/>
            <a:ext cx="651803" cy="462170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BADA3-D259-4D21-886A-04A61B53AE49}"/>
              </a:ext>
            </a:extLst>
          </p:cNvPr>
          <p:cNvSpPr txBox="1"/>
          <p:nvPr/>
        </p:nvSpPr>
        <p:spPr>
          <a:xfrm>
            <a:off x="4302082" y="2796975"/>
            <a:ext cx="756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900" dirty="0">
                <a:solidFill>
                  <a:schemeClr val="tx2"/>
                </a:solidFill>
              </a:rPr>
              <a:t>3 </a:t>
            </a:r>
            <a:r>
              <a:rPr lang="en-US" sz="900" dirty="0" err="1">
                <a:solidFill>
                  <a:schemeClr val="tx2"/>
                </a:solidFill>
              </a:rPr>
              <a:t>mths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6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257D6-06C1-45D5-BED5-39859470AD18}"/>
              </a:ext>
            </a:extLst>
          </p:cNvPr>
          <p:cNvSpPr/>
          <p:nvPr/>
        </p:nvSpPr>
        <p:spPr bwMode="auto">
          <a:xfrm>
            <a:off x="4681181" y="0"/>
            <a:ext cx="4492963" cy="5143500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5E2CB6-B5CB-E247-8F75-3B5EFEF28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6" t="21871" r="14708" b="23947"/>
          <a:stretch/>
        </p:blipFill>
        <p:spPr>
          <a:xfrm>
            <a:off x="951643" y="230162"/>
            <a:ext cx="2590399" cy="11160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023FE0-078A-4340-A7FF-DF8B566F2796}"/>
              </a:ext>
            </a:extLst>
          </p:cNvPr>
          <p:cNvSpPr txBox="1"/>
          <p:nvPr/>
        </p:nvSpPr>
        <p:spPr>
          <a:xfrm>
            <a:off x="204547" y="1647118"/>
            <a:ext cx="43674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Montserrat" pitchFamily="2" charset="77"/>
              </a:rPr>
              <a:t>Who we are and how we do 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FC05A-8251-D746-B016-233CD4772FE3}"/>
              </a:ext>
            </a:extLst>
          </p:cNvPr>
          <p:cNvSpPr txBox="1"/>
          <p:nvPr/>
        </p:nvSpPr>
        <p:spPr>
          <a:xfrm>
            <a:off x="154066" y="2542362"/>
            <a:ext cx="4319496" cy="87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GB" sz="1350" dirty="0">
                <a:solidFill>
                  <a:schemeClr val="bg1"/>
                </a:solidFill>
                <a:latin typeface="Montserrat Light" pitchFamily="2" charset="77"/>
              </a:rPr>
              <a:t>We gather scientific data to create an accurate picture of the factors that affect employees’ workplace wellbeing and performance.</a:t>
            </a:r>
            <a:endParaRPr lang="en-US" sz="135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CF3FF4-AE76-DB45-8E16-2C672E6E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83" t="38397" r="43500" b="38396"/>
          <a:stretch/>
        </p:blipFill>
        <p:spPr>
          <a:xfrm>
            <a:off x="5340370" y="761250"/>
            <a:ext cx="1148761" cy="1170008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09221D81-4366-C448-9E7A-D3026BFA8E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00" t="38396" r="43583" b="38489"/>
          <a:stretch/>
        </p:blipFill>
        <p:spPr>
          <a:xfrm>
            <a:off x="7336815" y="761249"/>
            <a:ext cx="1162325" cy="117000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A93F18-5B09-B64F-94C9-589A0DD4EB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17" t="38396" r="43750" b="38489"/>
          <a:stretch/>
        </p:blipFill>
        <p:spPr>
          <a:xfrm>
            <a:off x="5334305" y="2927976"/>
            <a:ext cx="1154826" cy="117000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DBF63C-87F8-214D-8F75-686326D0B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584" t="38489" r="43666" b="38488"/>
          <a:stretch/>
        </p:blipFill>
        <p:spPr>
          <a:xfrm>
            <a:off x="7349874" y="2927975"/>
            <a:ext cx="1151912" cy="117000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3303B41-46AB-3C46-92DF-2A465D9249D6}"/>
              </a:ext>
            </a:extLst>
          </p:cNvPr>
          <p:cNvSpPr txBox="1"/>
          <p:nvPr/>
        </p:nvSpPr>
        <p:spPr>
          <a:xfrm>
            <a:off x="5429327" y="1980719"/>
            <a:ext cx="974471" cy="28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GB" sz="1050" dirty="0">
                <a:solidFill>
                  <a:schemeClr val="bg1"/>
                </a:solidFill>
                <a:latin typeface="Montserrat Medium" panose="00000600000000000000" pitchFamily="2" charset="0"/>
              </a:rPr>
              <a:t>Wearables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D02A79-7F48-6747-8826-713FB529A6F9}"/>
              </a:ext>
            </a:extLst>
          </p:cNvPr>
          <p:cNvSpPr txBox="1"/>
          <p:nvPr/>
        </p:nvSpPr>
        <p:spPr>
          <a:xfrm>
            <a:off x="7004209" y="1980719"/>
            <a:ext cx="1836972" cy="28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GB" sz="1050" dirty="0">
                <a:solidFill>
                  <a:schemeClr val="bg1"/>
                </a:solidFill>
                <a:latin typeface="Montserrat Medium" panose="00000600000000000000" pitchFamily="2" charset="0"/>
              </a:rPr>
              <a:t>Performance Tests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C7C06D-54AF-DB46-8099-1041EF6B21AB}"/>
              </a:ext>
            </a:extLst>
          </p:cNvPr>
          <p:cNvSpPr txBox="1"/>
          <p:nvPr/>
        </p:nvSpPr>
        <p:spPr>
          <a:xfrm>
            <a:off x="5034631" y="4187065"/>
            <a:ext cx="1754174" cy="28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GB" sz="1050" dirty="0">
                <a:solidFill>
                  <a:schemeClr val="bg1"/>
                </a:solidFill>
                <a:latin typeface="Montserrat Medium" panose="00000600000000000000" pitchFamily="2" charset="0"/>
              </a:rPr>
              <a:t>Environmental sensors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1E5054-06F0-2E4F-8093-07167D6D8659}"/>
              </a:ext>
            </a:extLst>
          </p:cNvPr>
          <p:cNvSpPr txBox="1"/>
          <p:nvPr/>
        </p:nvSpPr>
        <p:spPr>
          <a:xfrm>
            <a:off x="7102304" y="4187065"/>
            <a:ext cx="1647051" cy="28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GB" sz="1050" dirty="0">
                <a:solidFill>
                  <a:schemeClr val="bg1"/>
                </a:solidFill>
                <a:latin typeface="Montserrat Medium" panose="00000600000000000000" pitchFamily="2" charset="0"/>
              </a:rPr>
              <a:t>Subjective surveys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E6B8F-CAFA-48C2-B819-8969960AD6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7" y="3640021"/>
            <a:ext cx="1326753" cy="12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D41705E-BCE7-604C-A5FD-47EAE89F03DF}"/>
              </a:ext>
            </a:extLst>
          </p:cNvPr>
          <p:cNvSpPr/>
          <p:nvPr/>
        </p:nvSpPr>
        <p:spPr>
          <a:xfrm>
            <a:off x="782501" y="1484794"/>
            <a:ext cx="1590675" cy="1590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4A046E-3CEE-F444-8F07-1D7E5487295C}"/>
              </a:ext>
            </a:extLst>
          </p:cNvPr>
          <p:cNvSpPr/>
          <p:nvPr/>
        </p:nvSpPr>
        <p:spPr>
          <a:xfrm>
            <a:off x="6670299" y="1483942"/>
            <a:ext cx="1590675" cy="1590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85A3E9-5794-FF43-B1FA-91323BF58A8D}"/>
              </a:ext>
            </a:extLst>
          </p:cNvPr>
          <p:cNvSpPr/>
          <p:nvPr/>
        </p:nvSpPr>
        <p:spPr>
          <a:xfrm>
            <a:off x="3752615" y="1483942"/>
            <a:ext cx="1590675" cy="1590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15CDC-847B-0445-B4E7-EDAE918BD6A5}"/>
              </a:ext>
            </a:extLst>
          </p:cNvPr>
          <p:cNvSpPr txBox="1"/>
          <p:nvPr/>
        </p:nvSpPr>
        <p:spPr>
          <a:xfrm>
            <a:off x="1163655" y="3229106"/>
            <a:ext cx="828368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Wellbeing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9FD11FB-D7DB-EE4E-BC52-3F0AEF2E3543}"/>
              </a:ext>
            </a:extLst>
          </p:cNvPr>
          <p:cNvSpPr txBox="1">
            <a:spLocks/>
          </p:cNvSpPr>
          <p:nvPr/>
        </p:nvSpPr>
        <p:spPr>
          <a:xfrm>
            <a:off x="540466" y="3585056"/>
            <a:ext cx="2109600" cy="783059"/>
          </a:xfrm>
          <a:prstGeom prst="rect">
            <a:avLst/>
          </a:prstGeom>
        </p:spPr>
        <p:txBody>
          <a:bodyPr vert="horz" wrap="square" lIns="81559" tIns="40779" rIns="81559" bIns="407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Wear your Fitbit consistently (even while sleeping)</a:t>
            </a:r>
          </a:p>
          <a:p>
            <a:pPr marL="171450" indent="-171450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Sync and charge your Fitbit regularly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82B7AA-7807-804C-94C5-66274B2E778E}"/>
              </a:ext>
            </a:extLst>
          </p:cNvPr>
          <p:cNvSpPr txBox="1"/>
          <p:nvPr/>
        </p:nvSpPr>
        <p:spPr>
          <a:xfrm>
            <a:off x="7023049" y="3228254"/>
            <a:ext cx="885179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Experience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84D9E1-D5AB-C24C-AFEB-CA59DE62158D}"/>
              </a:ext>
            </a:extLst>
          </p:cNvPr>
          <p:cNvSpPr txBox="1">
            <a:spLocks/>
          </p:cNvSpPr>
          <p:nvPr/>
        </p:nvSpPr>
        <p:spPr>
          <a:xfrm>
            <a:off x="6375836" y="3585056"/>
            <a:ext cx="2109600" cy="415779"/>
          </a:xfrm>
          <a:prstGeom prst="rect">
            <a:avLst/>
          </a:prstGeom>
        </p:spPr>
        <p:txBody>
          <a:bodyPr vert="horz" wrap="square" lIns="81559" tIns="40779" rIns="81559" bIns="407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Complete a short online survey once every two weeks</a:t>
            </a:r>
            <a:endParaRPr lang="en-US" sz="11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43C10C-6602-2345-AE1C-7AE2EE1760C4}"/>
              </a:ext>
            </a:extLst>
          </p:cNvPr>
          <p:cNvSpPr txBox="1"/>
          <p:nvPr/>
        </p:nvSpPr>
        <p:spPr>
          <a:xfrm>
            <a:off x="3728568" y="3229106"/>
            <a:ext cx="163878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Cognitive Performance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95BF634-3CFC-6F40-ADDC-BCF429521254}"/>
              </a:ext>
            </a:extLst>
          </p:cNvPr>
          <p:cNvSpPr txBox="1">
            <a:spLocks/>
          </p:cNvSpPr>
          <p:nvPr/>
        </p:nvSpPr>
        <p:spPr>
          <a:xfrm>
            <a:off x="3458151" y="3585908"/>
            <a:ext cx="2109600" cy="783059"/>
          </a:xfrm>
          <a:prstGeom prst="rect">
            <a:avLst/>
          </a:prstGeom>
        </p:spPr>
        <p:txBody>
          <a:bodyPr vert="horz" wrap="square" lIns="81559" tIns="40779" rIns="81559" bIns="407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Download ART’s </a:t>
            </a:r>
            <a:r>
              <a:rPr lang="en-GB" sz="1100" i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Omics</a:t>
            </a:r>
            <a:r>
              <a:rPr lang="en-GB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app</a:t>
            </a:r>
          </a:p>
          <a:p>
            <a:pPr marL="171450" indent="-171450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Complete the full battery of cognitive tasks at least once per week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AEEEE3-8C32-44A1-8ECB-818216547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911" y="1176999"/>
            <a:ext cx="1423854" cy="1898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C1231-00E1-45BA-9835-69A1AE45E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1938" y="1949062"/>
            <a:ext cx="1432028" cy="6604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0C958A-954E-4493-9C27-C81831223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895" y="1807575"/>
            <a:ext cx="723482" cy="93160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0CCA366-C58C-4E47-9ACC-0BF29FD2EE04}"/>
              </a:ext>
            </a:extLst>
          </p:cNvPr>
          <p:cNvSpPr txBox="1">
            <a:spLocks/>
          </p:cNvSpPr>
          <p:nvPr/>
        </p:nvSpPr>
        <p:spPr>
          <a:xfrm>
            <a:off x="359152" y="229305"/>
            <a:ext cx="7577139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PPT Project – Our ask of you</a:t>
            </a:r>
          </a:p>
        </p:txBody>
      </p:sp>
      <p:sp>
        <p:nvSpPr>
          <p:cNvPr id="25" name="Content Placeholder 29">
            <a:extLst>
              <a:ext uri="{FF2B5EF4-FFF2-40B4-BE49-F238E27FC236}">
                <a16:creationId xmlns:a16="http://schemas.microsoft.com/office/drawing/2014/main" id="{EEDA3298-18CA-4B86-8C7D-75E358A4D764}"/>
              </a:ext>
            </a:extLst>
          </p:cNvPr>
          <p:cNvSpPr txBox="1">
            <a:spLocks/>
          </p:cNvSpPr>
          <p:nvPr/>
        </p:nvSpPr>
        <p:spPr>
          <a:xfrm>
            <a:off x="359152" y="739589"/>
            <a:ext cx="8210202" cy="43741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r>
              <a:rPr lang="en-US" sz="1200" dirty="0"/>
              <a:t>What can you do to help us as part of this project?</a:t>
            </a:r>
            <a:endParaRPr lang="en-US" sz="1200" i="1" dirty="0"/>
          </a:p>
          <a:p>
            <a:pPr marL="0" indent="0">
              <a:spcAft>
                <a:spcPts val="0"/>
              </a:spcAft>
              <a:buFont typeface="Arial" pitchFamily="34" charset="0"/>
              <a:buNone/>
            </a:pPr>
            <a:endParaRPr lang="en-GB" sz="1100" dirty="0"/>
          </a:p>
        </p:txBody>
      </p:sp>
      <p:sp>
        <p:nvSpPr>
          <p:cNvPr id="27" name="Rounded Rectangle 143">
            <a:extLst>
              <a:ext uri="{FF2B5EF4-FFF2-40B4-BE49-F238E27FC236}">
                <a16:creationId xmlns:a16="http://schemas.microsoft.com/office/drawing/2014/main" id="{1936BF6C-38E8-4E72-ACD2-9DE24F61EBAF}"/>
              </a:ext>
            </a:extLst>
          </p:cNvPr>
          <p:cNvSpPr/>
          <p:nvPr/>
        </p:nvSpPr>
        <p:spPr bwMode="auto">
          <a:xfrm>
            <a:off x="359152" y="4477008"/>
            <a:ext cx="8453251" cy="285118"/>
          </a:xfrm>
          <a:prstGeom prst="roundRect">
            <a:avLst>
              <a:gd name="adj" fmla="val 15277"/>
            </a:avLst>
          </a:prstGeom>
          <a:solidFill>
            <a:schemeClr val="bg2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time requirement per employee = 15-20 minutes per week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FD732B0-5F82-4CED-9C6A-2FBE7EE14A80}"/>
              </a:ext>
            </a:extLst>
          </p:cNvPr>
          <p:cNvSpPr txBox="1">
            <a:spLocks/>
          </p:cNvSpPr>
          <p:nvPr/>
        </p:nvSpPr>
        <p:spPr>
          <a:xfrm>
            <a:off x="563906" y="4833212"/>
            <a:ext cx="8063212" cy="185820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GB" sz="900" b="1" i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Note: All data collected throughout this project will be de-identified using a unique Project ID for each employee</a:t>
            </a:r>
          </a:p>
        </p:txBody>
      </p:sp>
    </p:spTree>
    <p:extLst>
      <p:ext uri="{BB962C8B-B14F-4D97-AF65-F5344CB8AC3E}">
        <p14:creationId xmlns:p14="http://schemas.microsoft.com/office/powerpoint/2010/main" val="287649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5CAA68-8FA2-314A-ADB8-4461C2E16553}"/>
              </a:ext>
            </a:extLst>
          </p:cNvPr>
          <p:cNvSpPr/>
          <p:nvPr/>
        </p:nvSpPr>
        <p:spPr>
          <a:xfrm>
            <a:off x="970" y="0"/>
            <a:ext cx="3725562" cy="51435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2134A3-258B-4156-B339-3A7EE25F00F4}"/>
              </a:ext>
            </a:extLst>
          </p:cNvPr>
          <p:cNvSpPr txBox="1"/>
          <p:nvPr/>
        </p:nvSpPr>
        <p:spPr>
          <a:xfrm>
            <a:off x="4572000" y="1126642"/>
            <a:ext cx="1050768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15717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FREE FITBIT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EBCC21B7-3F31-4E49-AFC0-CE27C8D1E1B8}"/>
              </a:ext>
            </a:extLst>
          </p:cNvPr>
          <p:cNvSpPr txBox="1">
            <a:spLocks/>
          </p:cNvSpPr>
          <p:nvPr/>
        </p:nvSpPr>
        <p:spPr>
          <a:xfrm>
            <a:off x="4519581" y="1385068"/>
            <a:ext cx="2823296" cy="880369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The first 150 volunteers will receive a FREE Fitbit Inspire HR</a:t>
            </a:r>
          </a:p>
          <a:p>
            <a:pPr marL="171450" indent="-171450" algn="l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If you already have an existing Fitbit, you may still be part of this project (please make a member of the project team aware)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6B061EC-C7A1-4DC5-A7BA-3731F4850B6B}"/>
              </a:ext>
            </a:extLst>
          </p:cNvPr>
          <p:cNvSpPr txBox="1"/>
          <p:nvPr/>
        </p:nvSpPr>
        <p:spPr>
          <a:xfrm>
            <a:off x="3953396" y="1035032"/>
            <a:ext cx="521298" cy="88870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5175" b="1" dirty="0">
                <a:solidFill>
                  <a:srgbClr val="F36633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BD1C7F-2F62-4835-981E-0DB547C470EA}"/>
              </a:ext>
            </a:extLst>
          </p:cNvPr>
          <p:cNvSpPr txBox="1"/>
          <p:nvPr/>
        </p:nvSpPr>
        <p:spPr>
          <a:xfrm>
            <a:off x="3998282" y="1211935"/>
            <a:ext cx="476412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250" b="1" dirty="0">
                <a:solidFill>
                  <a:srgbClr val="F3663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5130860-4EA7-422F-913B-94097601F0C4}"/>
              </a:ext>
            </a:extLst>
          </p:cNvPr>
          <p:cNvSpPr txBox="1"/>
          <p:nvPr/>
        </p:nvSpPr>
        <p:spPr>
          <a:xfrm>
            <a:off x="4519580" y="2405120"/>
            <a:ext cx="2725245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15717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WELLBEING &amp; PERFORMANCE INSIGHT</a:t>
            </a: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DC7DB9D9-FE78-4B34-B8B2-1FF0B71776CE}"/>
              </a:ext>
            </a:extLst>
          </p:cNvPr>
          <p:cNvSpPr txBox="1">
            <a:spLocks/>
          </p:cNvSpPr>
          <p:nvPr/>
        </p:nvSpPr>
        <p:spPr>
          <a:xfrm>
            <a:off x="4519580" y="2657311"/>
            <a:ext cx="2823297" cy="713657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Assess your own data and compare yourself to others with regular individualised feedback</a:t>
            </a:r>
          </a:p>
          <a:p>
            <a:pPr marL="171450" indent="-171450" algn="l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Understand what factors influence YOUR wellbeing &amp; performance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56ECB35-E4B7-4060-9244-3244234E2C7D}"/>
              </a:ext>
            </a:extLst>
          </p:cNvPr>
          <p:cNvSpPr txBox="1"/>
          <p:nvPr/>
        </p:nvSpPr>
        <p:spPr>
          <a:xfrm>
            <a:off x="3953396" y="2226380"/>
            <a:ext cx="521298" cy="88870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5175" b="1" dirty="0">
                <a:solidFill>
                  <a:srgbClr val="544F40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70619B-10B2-49F0-BF39-03F067F015B9}"/>
              </a:ext>
            </a:extLst>
          </p:cNvPr>
          <p:cNvSpPr txBox="1"/>
          <p:nvPr/>
        </p:nvSpPr>
        <p:spPr>
          <a:xfrm>
            <a:off x="3975839" y="2509041"/>
            <a:ext cx="476412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250" b="1" dirty="0">
                <a:solidFill>
                  <a:srgbClr val="544F4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2CF4D34-757A-48F4-BFDF-AC446005ECB5}"/>
              </a:ext>
            </a:extLst>
          </p:cNvPr>
          <p:cNvSpPr txBox="1"/>
          <p:nvPr/>
        </p:nvSpPr>
        <p:spPr>
          <a:xfrm>
            <a:off x="4519581" y="3567473"/>
            <a:ext cx="1574470" cy="2616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15717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PERSONALISED REPORT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E4681BAA-AD60-42DF-ADCD-C37C44B94B43}"/>
              </a:ext>
            </a:extLst>
          </p:cNvPr>
          <p:cNvSpPr txBox="1">
            <a:spLocks/>
          </p:cNvSpPr>
          <p:nvPr/>
        </p:nvSpPr>
        <p:spPr>
          <a:xfrm>
            <a:off x="4519581" y="3825286"/>
            <a:ext cx="2823297" cy="713657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 personalised report will be available for you to download at the end of the study</a:t>
            </a:r>
          </a:p>
          <a:p>
            <a:pPr marL="171450" indent="-171450" algn="l">
              <a:lnSpc>
                <a:spcPts val="1313"/>
              </a:lnSpc>
              <a:buFont typeface="Wingdings" panose="05000000000000000000" pitchFamily="2" charset="2"/>
              <a:buChar char="§"/>
            </a:pPr>
            <a:r>
              <a:rPr lang="en-GB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The more data you are able to contribute, the more insightful this report will be!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DF26D0F-ACF9-4842-8F88-CA2B97E1CCE1}"/>
              </a:ext>
            </a:extLst>
          </p:cNvPr>
          <p:cNvSpPr txBox="1"/>
          <p:nvPr/>
        </p:nvSpPr>
        <p:spPr>
          <a:xfrm>
            <a:off x="3953397" y="3321027"/>
            <a:ext cx="521298" cy="88870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5175" b="1" dirty="0">
                <a:solidFill>
                  <a:srgbClr val="008A00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BC6B631-3F25-4307-9FB8-6346C659ABB5}"/>
              </a:ext>
            </a:extLst>
          </p:cNvPr>
          <p:cNvSpPr txBox="1"/>
          <p:nvPr/>
        </p:nvSpPr>
        <p:spPr>
          <a:xfrm>
            <a:off x="3998283" y="3609789"/>
            <a:ext cx="476412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250" b="1" dirty="0">
                <a:solidFill>
                  <a:srgbClr val="008A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1EB91197-ED4A-4B70-B09C-61628DF31FD4}"/>
              </a:ext>
            </a:extLst>
          </p:cNvPr>
          <p:cNvSpPr txBox="1">
            <a:spLocks/>
          </p:cNvSpPr>
          <p:nvPr/>
        </p:nvSpPr>
        <p:spPr>
          <a:xfrm>
            <a:off x="4273028" y="130733"/>
            <a:ext cx="3069849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36633"/>
                </a:solidFill>
                <a:latin typeface="Arial"/>
              </a:rPr>
              <a:t>What is in it for you?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20FA4C-9A42-454F-9E62-D47B2C946F58}"/>
              </a:ext>
            </a:extLst>
          </p:cNvPr>
          <p:cNvSpPr txBox="1"/>
          <p:nvPr/>
        </p:nvSpPr>
        <p:spPr>
          <a:xfrm>
            <a:off x="4273029" y="638016"/>
            <a:ext cx="2971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44F40"/>
              </a:buClr>
            </a:pPr>
            <a:r>
              <a:rPr lang="en-GB" sz="1200" dirty="0">
                <a:solidFill>
                  <a:srgbClr val="544F40"/>
                </a:solidFill>
                <a:latin typeface="Arial"/>
              </a:rPr>
              <a:t>What are the benefits of taking part?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83CD88AA-8943-4BA2-9729-99272E98E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4177" y="808822"/>
            <a:ext cx="1066097" cy="142146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3091C6A-4987-465B-96BE-CFB6F08FC3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44" t="35245" r="26228" b="28559"/>
          <a:stretch/>
        </p:blipFill>
        <p:spPr>
          <a:xfrm>
            <a:off x="7543898" y="3609789"/>
            <a:ext cx="1141480" cy="79313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9" name="Picture 98" descr="A picture containing room&#10;&#10;Description automatically generated">
            <a:extLst>
              <a:ext uri="{FF2B5EF4-FFF2-40B4-BE49-F238E27FC236}">
                <a16:creationId xmlns:a16="http://schemas.microsoft.com/office/drawing/2014/main" id="{C3ED70E6-D0F3-4A97-A3EC-61BB04E63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77" y="2487160"/>
            <a:ext cx="1141200" cy="760799"/>
          </a:xfrm>
          <a:prstGeom prst="rect">
            <a:avLst/>
          </a:prstGeom>
        </p:spPr>
      </p:pic>
      <p:pic>
        <p:nvPicPr>
          <p:cNvPr id="103" name="Picture Placeholder 10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6AF95197-BE87-4F10-B1D5-90F38E11C4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4" r="25854"/>
          <a:stretch>
            <a:fillRect/>
          </a:stretch>
        </p:blipFill>
        <p:spPr/>
      </p:pic>
      <p:pic>
        <p:nvPicPr>
          <p:cNvPr id="26" name="Picture Placeholder 10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EC5F340C-D1EA-4710-87BA-7F758F562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4" r="25854"/>
          <a:stretch>
            <a:fillRect/>
          </a:stretch>
        </p:blipFill>
        <p:spPr>
          <a:xfrm>
            <a:off x="152400" y="152400"/>
            <a:ext cx="3726532" cy="5143500"/>
          </a:xfrm>
          <a:solidFill>
            <a:schemeClr val="bg1">
              <a:lumMod val="9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FB929-4DBF-40C6-A1F7-E27ACA70FF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" y="0"/>
            <a:ext cx="3723553" cy="51435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A4C3ED0-6F38-4EAF-947B-16E55460A2FF}"/>
              </a:ext>
            </a:extLst>
          </p:cNvPr>
          <p:cNvSpPr/>
          <p:nvPr/>
        </p:nvSpPr>
        <p:spPr>
          <a:xfrm>
            <a:off x="-2009" y="0"/>
            <a:ext cx="3725562" cy="5143500"/>
          </a:xfrm>
          <a:prstGeom prst="rect">
            <a:avLst/>
          </a:prstGeom>
          <a:solidFill>
            <a:srgbClr val="A4ACB5">
              <a:lumMod val="50000"/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42459"/>
      </p:ext>
    </p:extLst>
  </p:cSld>
  <p:clrMapOvr>
    <a:masterClrMapping/>
  </p:clrMapOvr>
</p:sld>
</file>

<file path=ppt/theme/theme1.xml><?xml version="1.0" encoding="utf-8"?>
<a:theme xmlns:a="http://schemas.openxmlformats.org/drawingml/2006/main" name="GSK ">
  <a:themeElements>
    <a:clrScheme name="GSK 2017 4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008A00"/>
      </a:accent3>
      <a:accent4>
        <a:srgbClr val="BC1077"/>
      </a:accent4>
      <a:accent5>
        <a:srgbClr val="40488D"/>
      </a:accent5>
      <a:accent6>
        <a:srgbClr val="ED003C"/>
      </a:accent6>
      <a:hlink>
        <a:srgbClr val="F36633"/>
      </a:hlink>
      <a:folHlink>
        <a:srgbClr val="F36633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K_16x9 PowerPoint_V1_20170629" id="{B8F049B3-8A91-4FD3-B156-B44F80C0BC27}" vid="{B103CDC2-14D8-4A5C-86DD-96EA2A18B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18584b-b3fa-4ce1-83dd-36d8b51f1ca9">
      <UserInfo>
        <DisplayName>Paul Smith</DisplayName>
        <AccountId>12</AccountId>
        <AccountType/>
      </UserInfo>
      <UserInfo>
        <DisplayName>Josh Jackman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01486F28C2F4D8AB89A9ADA09B0AC" ma:contentTypeVersion="12" ma:contentTypeDescription="Create a new document." ma:contentTypeScope="" ma:versionID="a1ea20a856ad3e49a1eae6edc174ae6a">
  <xsd:schema xmlns:xsd="http://www.w3.org/2001/XMLSchema" xmlns:xs="http://www.w3.org/2001/XMLSchema" xmlns:p="http://schemas.microsoft.com/office/2006/metadata/properties" xmlns:ns2="3018584b-b3fa-4ce1-83dd-36d8b51f1ca9" xmlns:ns3="e4a3b435-0710-47f0-a8d1-1cd04b5396c5" targetNamespace="http://schemas.microsoft.com/office/2006/metadata/properties" ma:root="true" ma:fieldsID="2ed51005d8a1a332c161c81e0081cda0" ns2:_="" ns3:_="">
    <xsd:import namespace="3018584b-b3fa-4ce1-83dd-36d8b51f1ca9"/>
    <xsd:import namespace="e4a3b435-0710-47f0-a8d1-1cd04b5396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8584b-b3fa-4ce1-83dd-36d8b51f1c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3b435-0710-47f0-a8d1-1cd04b539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47814A-681C-4885-9C07-57EB8424AC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FCD48-72E0-41F1-BE0B-0B08B19E5627}">
  <ds:schemaRefs>
    <ds:schemaRef ds:uri="3018584b-b3fa-4ce1-83dd-36d8b51f1ca9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4a3b435-0710-47f0-a8d1-1cd04b5396c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8DBAB14-9AE7-41BE-9262-3012C9D1B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18584b-b3fa-4ce1-83dd-36d8b51f1ca9"/>
    <ds:schemaRef ds:uri="e4a3b435-0710-47f0-a8d1-1cd04b539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GSK 16x9 PowerPoint template June 2017 V2</Template>
  <TotalTime>1307</TotalTime>
  <Words>842</Words>
  <Application>Microsoft Office PowerPoint</Application>
  <PresentationFormat>On-screen Show (16:9)</PresentationFormat>
  <Paragraphs>128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Lato Light</vt:lpstr>
      <vt:lpstr>Montserrat</vt:lpstr>
      <vt:lpstr>Montserrat Light</vt:lpstr>
      <vt:lpstr>Montserrat Medium</vt:lpstr>
      <vt:lpstr>Noto Sans</vt:lpstr>
      <vt:lpstr>Noto Sans ExtraLight</vt:lpstr>
      <vt:lpstr>Poppins</vt:lpstr>
      <vt:lpstr>Poppins Medium</vt:lpstr>
      <vt:lpstr>Wingdings</vt:lpstr>
      <vt:lpstr>GSK </vt:lpstr>
      <vt:lpstr>Performance Insights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GSK PowerPoint template</dc:title>
  <dc:creator>Jack Emmerson-Pine</dc:creator>
  <cp:lastModifiedBy>Josh Jackman</cp:lastModifiedBy>
  <cp:revision>11</cp:revision>
  <dcterms:created xsi:type="dcterms:W3CDTF">2018-09-03T08:17:18Z</dcterms:created>
  <dcterms:modified xsi:type="dcterms:W3CDTF">2020-09-15T09:14:35Z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0x01010029401486F28C2F4D8AB89A9ADA09B0AC</vt:lpwstr>
  </property>
</Properties>
</file>